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7" r:id="rId2"/>
    <p:sldId id="417" r:id="rId3"/>
    <p:sldId id="418" r:id="rId4"/>
    <p:sldId id="419" r:id="rId5"/>
    <p:sldId id="360" r:id="rId6"/>
    <p:sldId id="361" r:id="rId7"/>
    <p:sldId id="362" r:id="rId8"/>
    <p:sldId id="422" r:id="rId9"/>
    <p:sldId id="363" r:id="rId10"/>
    <p:sldId id="365" r:id="rId11"/>
    <p:sldId id="421" r:id="rId12"/>
    <p:sldId id="366" r:id="rId13"/>
    <p:sldId id="367" r:id="rId14"/>
    <p:sldId id="416" r:id="rId15"/>
    <p:sldId id="368" r:id="rId16"/>
    <p:sldId id="441" r:id="rId17"/>
    <p:sldId id="373" r:id="rId18"/>
    <p:sldId id="374" r:id="rId19"/>
    <p:sldId id="442" r:id="rId20"/>
    <p:sldId id="376"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43" r:id="rId34"/>
    <p:sldId id="389" r:id="rId35"/>
    <p:sldId id="390" r:id="rId36"/>
    <p:sldId id="440" r:id="rId37"/>
    <p:sldId id="435" r:id="rId38"/>
    <p:sldId id="436" r:id="rId39"/>
    <p:sldId id="437" r:id="rId40"/>
    <p:sldId id="438" r:id="rId41"/>
    <p:sldId id="439" r:id="rId42"/>
    <p:sldId id="391" r:id="rId43"/>
    <p:sldId id="393" r:id="rId44"/>
    <p:sldId id="394" r:id="rId45"/>
    <p:sldId id="395" r:id="rId46"/>
    <p:sldId id="444" r:id="rId47"/>
    <p:sldId id="445" r:id="rId48"/>
    <p:sldId id="446" r:id="rId49"/>
    <p:sldId id="447" r:id="rId50"/>
    <p:sldId id="448" r:id="rId51"/>
    <p:sldId id="449" r:id="rId52"/>
    <p:sldId id="450" r:id="rId53"/>
    <p:sldId id="451" r:id="rId54"/>
    <p:sldId id="452" r:id="rId55"/>
    <p:sldId id="453" r:id="rId56"/>
    <p:sldId id="401" r:id="rId57"/>
    <p:sldId id="402" r:id="rId58"/>
    <p:sldId id="403" r:id="rId59"/>
    <p:sldId id="404" r:id="rId60"/>
    <p:sldId id="405" r:id="rId61"/>
    <p:sldId id="406" r:id="rId62"/>
    <p:sldId id="476" r:id="rId63"/>
    <p:sldId id="477" r:id="rId64"/>
    <p:sldId id="478" r:id="rId65"/>
    <p:sldId id="479" r:id="rId66"/>
    <p:sldId id="480" r:id="rId67"/>
    <p:sldId id="481" r:id="rId68"/>
    <p:sldId id="460" r:id="rId69"/>
    <p:sldId id="461" r:id="rId70"/>
    <p:sldId id="482" r:id="rId71"/>
    <p:sldId id="463" r:id="rId72"/>
    <p:sldId id="483" r:id="rId73"/>
    <p:sldId id="484" r:id="rId74"/>
    <p:sldId id="485" r:id="rId75"/>
    <p:sldId id="467" r:id="rId76"/>
    <p:sldId id="468" r:id="rId77"/>
    <p:sldId id="486" r:id="rId78"/>
    <p:sldId id="487" r:id="rId79"/>
    <p:sldId id="488" r:id="rId80"/>
    <p:sldId id="489" r:id="rId81"/>
    <p:sldId id="490" r:id="rId82"/>
    <p:sldId id="491" r:id="rId83"/>
    <p:sldId id="492"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26DF50-6D5F-461E-BD22-9988B4D8088F}" type="datetimeFigureOut">
              <a:rPr lang="en-IN" smtClean="0"/>
              <a:t>08-03-2022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55AA0-1E70-4659-8A53-913BED82DEC1}" type="slidenum">
              <a:rPr lang="en-IN" smtClean="0"/>
              <a:t>‹#›</a:t>
            </a:fld>
            <a:endParaRPr lang="en-IN"/>
          </a:p>
        </p:txBody>
      </p:sp>
    </p:spTree>
    <p:extLst>
      <p:ext uri="{BB962C8B-B14F-4D97-AF65-F5344CB8AC3E}">
        <p14:creationId xmlns:p14="http://schemas.microsoft.com/office/powerpoint/2010/main" val="2526947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ADCB7B-3AAF-4948-BCFC-EB8898297175}" type="slidenum">
              <a:rPr lang="en-US" smtClean="0"/>
              <a:pPr/>
              <a:t>5</a:t>
            </a:fld>
            <a:endParaRPr lang="en-US"/>
          </a:p>
        </p:txBody>
      </p:sp>
    </p:spTree>
    <p:extLst>
      <p:ext uri="{BB962C8B-B14F-4D97-AF65-F5344CB8AC3E}">
        <p14:creationId xmlns:p14="http://schemas.microsoft.com/office/powerpoint/2010/main" val="401002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6C1AE02-8244-453E-8E5F-2FE8979DC858}" type="slidenum">
              <a:rPr lang="en-US" smtClean="0"/>
              <a:pPr eaLnBrk="1" hangingPunct="1"/>
              <a:t>10</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403037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920297-3151-4D9B-872C-66B21328C5D0}"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20297-3151-4D9B-872C-66B21328C5D0}"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20297-3151-4D9B-872C-66B21328C5D0}" type="datetimeFigureOut">
              <a:rPr lang="en-US" smtClean="0"/>
              <a:pPr/>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20297-3151-4D9B-872C-66B21328C5D0}" type="datetimeFigureOut">
              <a:rPr lang="en-US" smtClean="0"/>
              <a:pPr/>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3/8/2022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cgwb.gov.in/Documents/WQ-standards.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Effluent%20Standards.pdf"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cgwb.gov.in/Documents/WQ-standards.pdf"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Effluent%20Standards.pdf"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6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gif"/></Relationships>
</file>

<file path=ppt/slides/_rels/slide7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a:t>WATER POLLUTION AND ITS MANAGEMENT</a:t>
            </a:r>
            <a:br>
              <a:rPr lang="en-US" sz="3600" dirty="0"/>
            </a:br>
            <a:r>
              <a:rPr lang="en-US" sz="3600" dirty="0"/>
              <a:t>UNIT II</a:t>
            </a:r>
            <a:br>
              <a:rPr lang="en-US" sz="3600" dirty="0"/>
            </a:br>
            <a:r>
              <a:rPr lang="en-US" sz="3600" dirty="0"/>
              <a:t>18CEO405T</a:t>
            </a:r>
          </a:p>
        </p:txBody>
      </p:sp>
      <p:sp>
        <p:nvSpPr>
          <p:cNvPr id="3" name="Subtitle 2"/>
          <p:cNvSpPr>
            <a:spLocks noGrp="1"/>
          </p:cNvSpPr>
          <p:nvPr>
            <p:ph type="subTitle" idx="1"/>
          </p:nvPr>
        </p:nvSpPr>
        <p:spPr>
          <a:xfrm>
            <a:off x="1371600" y="4572000"/>
            <a:ext cx="6400800" cy="1752600"/>
          </a:xfrm>
        </p:spPr>
        <p:txBody>
          <a:bodyPr>
            <a:normAutofit/>
          </a:bodyPr>
          <a:lstStyle/>
          <a:p>
            <a:pPr algn="l"/>
            <a:r>
              <a:rPr lang="en-US" sz="1800" dirty="0">
                <a:solidFill>
                  <a:srgbClr val="FF0000"/>
                </a:solidFill>
              </a:rPr>
              <a:t>Dr. S. Karuppasamy</a:t>
            </a:r>
          </a:p>
          <a:p>
            <a:pPr algn="l"/>
            <a:r>
              <a:rPr lang="en-US" sz="1800" dirty="0">
                <a:solidFill>
                  <a:srgbClr val="FF0000"/>
                </a:solidFill>
              </a:rPr>
              <a:t>Department of  Civil Engineering</a:t>
            </a:r>
          </a:p>
          <a:p>
            <a:pPr algn="l"/>
            <a:r>
              <a:rPr lang="en-US" sz="1800" dirty="0">
                <a:solidFill>
                  <a:srgbClr val="FF0000"/>
                </a:solidFill>
              </a:rPr>
              <a:t>SRMIST</a:t>
            </a:r>
          </a:p>
        </p:txBody>
      </p:sp>
    </p:spTree>
    <p:extLst>
      <p:ext uri="{BB962C8B-B14F-4D97-AF65-F5344CB8AC3E}">
        <p14:creationId xmlns:p14="http://schemas.microsoft.com/office/powerpoint/2010/main" val="244951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Group 2"/>
          <p:cNvGraphicFramePr>
            <a:graphicFrameLocks noGrp="1"/>
          </p:cNvGraphicFramePr>
          <p:nvPr>
            <p:extLst>
              <p:ext uri="{D42A27DB-BD31-4B8C-83A1-F6EECF244321}">
                <p14:modId xmlns:p14="http://schemas.microsoft.com/office/powerpoint/2010/main" val="1036068820"/>
              </p:ext>
            </p:extLst>
          </p:nvPr>
        </p:nvGraphicFramePr>
        <p:xfrm>
          <a:off x="32433" y="1170579"/>
          <a:ext cx="9144000" cy="5801207"/>
        </p:xfrm>
        <a:graphic>
          <a:graphicData uri="http://schemas.openxmlformats.org/drawingml/2006/table">
            <a:tbl>
              <a:tblPr/>
              <a:tblGrid>
                <a:gridCol w="2085075">
                  <a:extLst>
                    <a:ext uri="{9D8B030D-6E8A-4147-A177-3AD203B41FA5}">
                      <a16:colId xmlns:a16="http://schemas.microsoft.com/office/drawing/2014/main" val="20000"/>
                    </a:ext>
                  </a:extLst>
                </a:gridCol>
                <a:gridCol w="7058925">
                  <a:extLst>
                    <a:ext uri="{9D8B030D-6E8A-4147-A177-3AD203B41FA5}">
                      <a16:colId xmlns:a16="http://schemas.microsoft.com/office/drawing/2014/main" val="20001"/>
                    </a:ext>
                  </a:extLst>
                </a:gridCol>
              </a:tblGrid>
              <a:tr h="643572">
                <a:tc grid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Odour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tc hMerge="1">
                  <a:txBody>
                    <a:bodyPr/>
                    <a:lstStyle/>
                    <a:p>
                      <a:endParaRPr lang="en-US"/>
                    </a:p>
                  </a:txBody>
                  <a:tcPr/>
                </a:tc>
                <a:extLst>
                  <a:ext uri="{0D108BD9-81ED-4DB2-BD59-A6C34878D82A}">
                    <a16:rowId xmlns:a16="http://schemas.microsoft.com/office/drawing/2014/main" val="10000"/>
                  </a:ext>
                </a:extLst>
              </a:tr>
              <a:tr h="55298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WHO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Unobjectionable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26673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Risks or effects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Natural </a:t>
                      </a:r>
                      <a:r>
                        <a:rPr kumimoji="0" lang="en-US" sz="1900" b="1" i="0" u="none" strike="noStrike" cap="none" normalizeH="0" baseline="0" dirty="0" err="1">
                          <a:ln>
                            <a:noFill/>
                          </a:ln>
                          <a:solidFill>
                            <a:srgbClr val="002060"/>
                          </a:solidFill>
                          <a:effectLst/>
                          <a:latin typeface="Century Gothic" pitchFamily="34" charset="0"/>
                        </a:rPr>
                        <a:t>odours</a:t>
                      </a:r>
                      <a:r>
                        <a:rPr kumimoji="0" lang="en-US" sz="1900" b="1" i="0" u="none" strike="noStrike" cap="none" normalizeH="0" baseline="0" dirty="0">
                          <a:ln>
                            <a:noFill/>
                          </a:ln>
                          <a:solidFill>
                            <a:srgbClr val="002060"/>
                          </a:solidFill>
                          <a:effectLst/>
                          <a:latin typeface="Century Gothic" pitchFamily="34" charset="0"/>
                        </a:rPr>
                        <a:t> – earthy, musty or sour, fishy, grassy</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Due to growth of aquatic plants (surface waters) and animals (Underground waters). Algae – secrete oils during metabolic activity or when dead cells disintegrate – increase chlorine demand</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Industrially derived – Petroleum or creosote or medicinal odour</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Biological growth – Nonspecific fishy, grassy and musty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138432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Sources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Pollution of the water source - organic substances, biological or industrial origin, dumping of raw sewage into the aquatic environment</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Iron and sulfur bacteria in distribution system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55298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Treatment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Activated carbon, Air stripping, oxidation, Filtration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bl>
          </a:graphicData>
        </a:graphic>
      </p:graphicFrame>
      <p:pic>
        <p:nvPicPr>
          <p:cNvPr id="5142" name="Picture 43" descr="F:\rashmi arghyam\2011-03 (Mar)\water in cir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950" y="6197086"/>
            <a:ext cx="7810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4FFA303-3D57-4392-A86F-495CC8D22805}"/>
              </a:ext>
            </a:extLst>
          </p:cNvPr>
          <p:cNvSpPr txBox="1"/>
          <p:nvPr/>
        </p:nvSpPr>
        <p:spPr>
          <a:xfrm>
            <a:off x="835515" y="44332"/>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1780751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141" y="539539"/>
            <a:ext cx="8929718" cy="6318461"/>
          </a:xfrm>
          <a:prstGeom prst="rect">
            <a:avLst/>
          </a:prstGeom>
          <a:noFill/>
        </p:spPr>
        <p:txBody>
          <a:bodyPr wrap="square" rtlCol="0">
            <a:spAutoFit/>
          </a:bodyPr>
          <a:lstStyle/>
          <a:p>
            <a:endParaRPr lang="en-IN" b="1" dirty="0">
              <a:solidFill>
                <a:srgbClr val="C00000"/>
              </a:solidFill>
              <a:latin typeface="Century Gothic" pitchFamily="34" charset="0"/>
            </a:endParaRPr>
          </a:p>
          <a:p>
            <a:r>
              <a:rPr lang="en-IN" b="1" dirty="0">
                <a:solidFill>
                  <a:srgbClr val="C00000"/>
                </a:solidFill>
                <a:latin typeface="Century Gothic" pitchFamily="34" charset="0"/>
              </a:rPr>
              <a:t>PHYSICAL CHARACETERISTICS – TEMPERATURE:</a:t>
            </a:r>
          </a:p>
          <a:p>
            <a:pPr algn="just">
              <a:lnSpc>
                <a:spcPct val="200000"/>
              </a:lnSpc>
              <a:buBlip>
                <a:blip r:embed="rId2"/>
              </a:buBlip>
            </a:pPr>
            <a:r>
              <a:rPr lang="en-IN" sz="1700" b="1" dirty="0">
                <a:solidFill>
                  <a:srgbClr val="002060"/>
                </a:solidFill>
                <a:latin typeface="Century Gothic" pitchFamily="34" charset="0"/>
              </a:rPr>
              <a:t>Temperature of wastewater is commonly higher than that of water supply. Depending on the </a:t>
            </a:r>
            <a:r>
              <a:rPr lang="en-IN" sz="1700" b="1" dirty="0">
                <a:solidFill>
                  <a:srgbClr val="C00000"/>
                </a:solidFill>
                <a:latin typeface="Century Gothic" pitchFamily="34" charset="0"/>
              </a:rPr>
              <a:t>geographic location </a:t>
            </a:r>
            <a:r>
              <a:rPr lang="en-IN" sz="1700" b="1" dirty="0">
                <a:solidFill>
                  <a:srgbClr val="002060"/>
                </a:solidFill>
                <a:latin typeface="Century Gothic" pitchFamily="34" charset="0"/>
              </a:rPr>
              <a:t>the mean annual temperature varies in the range of 10 to 21oC with an average of 16 </a:t>
            </a:r>
            <a:r>
              <a:rPr lang="en-IN" sz="1700" b="1" baseline="30000" dirty="0">
                <a:solidFill>
                  <a:srgbClr val="002060"/>
                </a:solidFill>
                <a:latin typeface="Century Gothic" pitchFamily="34" charset="0"/>
              </a:rPr>
              <a:t>o</a:t>
            </a:r>
            <a:r>
              <a:rPr lang="en-IN" sz="1700" b="1" dirty="0">
                <a:solidFill>
                  <a:srgbClr val="002060"/>
                </a:solidFill>
                <a:latin typeface="Century Gothic" pitchFamily="34" charset="0"/>
              </a:rPr>
              <a:t> C. </a:t>
            </a:r>
          </a:p>
          <a:p>
            <a:pPr algn="just">
              <a:lnSpc>
                <a:spcPct val="200000"/>
              </a:lnSpc>
              <a:buBlip>
                <a:blip r:embed="rId2"/>
              </a:buBlip>
            </a:pPr>
            <a:r>
              <a:rPr lang="en-IN" sz="1700" b="1" dirty="0">
                <a:solidFill>
                  <a:srgbClr val="002060"/>
                </a:solidFill>
                <a:latin typeface="Century Gothic" pitchFamily="34" charset="0"/>
              </a:rPr>
              <a:t>Importance of temperature:- Affects chemical reactions during the wastewater treatment process. </a:t>
            </a:r>
          </a:p>
          <a:p>
            <a:pPr algn="just">
              <a:lnSpc>
                <a:spcPct val="200000"/>
              </a:lnSpc>
              <a:buBlip>
                <a:blip r:embed="rId2"/>
              </a:buBlip>
            </a:pPr>
            <a:r>
              <a:rPr lang="en-IN" sz="1700" b="1" dirty="0">
                <a:solidFill>
                  <a:srgbClr val="002060"/>
                </a:solidFill>
                <a:latin typeface="Century Gothic" pitchFamily="34" charset="0"/>
              </a:rPr>
              <a:t>Affects aquatic life (Fish, …………). </a:t>
            </a:r>
          </a:p>
          <a:p>
            <a:pPr algn="just">
              <a:lnSpc>
                <a:spcPct val="200000"/>
              </a:lnSpc>
              <a:buBlip>
                <a:blip r:embed="rId2"/>
              </a:buBlip>
            </a:pPr>
            <a:r>
              <a:rPr lang="en-IN" sz="1700" b="1" dirty="0">
                <a:solidFill>
                  <a:srgbClr val="002060"/>
                </a:solidFill>
                <a:latin typeface="Century Gothic" pitchFamily="34" charset="0"/>
              </a:rPr>
              <a:t>Oxygen solubility is less in worm water than cold water. </a:t>
            </a:r>
          </a:p>
          <a:p>
            <a:pPr algn="just">
              <a:lnSpc>
                <a:spcPct val="200000"/>
              </a:lnSpc>
              <a:buBlip>
                <a:blip r:embed="rId2"/>
              </a:buBlip>
            </a:pPr>
            <a:r>
              <a:rPr lang="en-IN" sz="1700" b="1" dirty="0">
                <a:solidFill>
                  <a:srgbClr val="002060"/>
                </a:solidFill>
                <a:latin typeface="Century Gothic" pitchFamily="34" charset="0"/>
              </a:rPr>
              <a:t>Optimum temperature for bacterial activity is in the range of 25°C to 35 </a:t>
            </a:r>
          </a:p>
          <a:p>
            <a:pPr algn="just">
              <a:lnSpc>
                <a:spcPct val="200000"/>
              </a:lnSpc>
              <a:buBlip>
                <a:blip r:embed="rId2"/>
              </a:buBlip>
            </a:pPr>
            <a:r>
              <a:rPr lang="en-IN" sz="1700" b="1" dirty="0">
                <a:solidFill>
                  <a:srgbClr val="002060"/>
                </a:solidFill>
                <a:latin typeface="Century Gothic" pitchFamily="34" charset="0"/>
              </a:rPr>
              <a:t>Aerobic digestion and nitrification stop when the temperature rises to 50o C. When the temperature drops to about 15°c, methane producing bacteria become in active. Nitrifying bacteria stop activity at about 5°c.</a:t>
            </a:r>
          </a:p>
        </p:txBody>
      </p:sp>
      <p:sp>
        <p:nvSpPr>
          <p:cNvPr id="7" name="TextBox 6">
            <a:extLst>
              <a:ext uri="{FF2B5EF4-FFF2-40B4-BE49-F238E27FC236}">
                <a16:creationId xmlns:a16="http://schemas.microsoft.com/office/drawing/2014/main" id="{9D77F68D-8BF3-4B5D-B386-2024BE4E31B5}"/>
              </a:ext>
            </a:extLst>
          </p:cNvPr>
          <p:cNvSpPr txBox="1"/>
          <p:nvPr/>
        </p:nvSpPr>
        <p:spPr>
          <a:xfrm>
            <a:off x="835515" y="44332"/>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295400"/>
            <a:ext cx="8686800" cy="5334000"/>
          </a:xfrm>
        </p:spPr>
        <p:txBody>
          <a:bodyPr>
            <a:normAutofit fontScale="85000" lnSpcReduction="10000"/>
          </a:bodyPr>
          <a:lstStyle/>
          <a:p>
            <a:pPr algn="just">
              <a:lnSpc>
                <a:spcPct val="150000"/>
              </a:lnSpc>
              <a:buBlip>
                <a:blip r:embed="rId2"/>
              </a:buBlip>
            </a:pPr>
            <a:r>
              <a:rPr lang="en-US" sz="2800" b="1" dirty="0">
                <a:solidFill>
                  <a:srgbClr val="C00000"/>
                </a:solidFill>
                <a:latin typeface="Century Gothic" pitchFamily="34" charset="0"/>
              </a:rPr>
              <a:t>Temperature</a:t>
            </a:r>
            <a:r>
              <a:rPr lang="en-US" sz="4400" b="1" dirty="0">
                <a:solidFill>
                  <a:srgbClr val="C00000"/>
                </a:solidFill>
              </a:rPr>
              <a:t> </a:t>
            </a:r>
            <a:endParaRPr lang="en-US" sz="2800" b="1" dirty="0">
              <a:solidFill>
                <a:srgbClr val="C00000"/>
              </a:solidFill>
              <a:latin typeface="Century Gothic" pitchFamily="34" charset="0"/>
            </a:endParaRPr>
          </a:p>
          <a:p>
            <a:pPr algn="just">
              <a:lnSpc>
                <a:spcPct val="150000"/>
              </a:lnSpc>
              <a:buBlip>
                <a:blip r:embed="rId2"/>
              </a:buBlip>
            </a:pPr>
            <a:r>
              <a:rPr lang="en-US" sz="2800" b="1" dirty="0">
                <a:solidFill>
                  <a:srgbClr val="002060"/>
                </a:solidFill>
                <a:latin typeface="Century Gothic" pitchFamily="34" charset="0"/>
              </a:rPr>
              <a:t>The increase in temperature decreases palatability, because at elevated temperatures carbon dioxide and some other volatile gases are expelled. </a:t>
            </a:r>
          </a:p>
          <a:p>
            <a:pPr algn="just">
              <a:lnSpc>
                <a:spcPct val="150000"/>
              </a:lnSpc>
              <a:buBlip>
                <a:blip r:embed="rId2"/>
              </a:buBlip>
            </a:pPr>
            <a:endParaRPr lang="en-US" sz="2800" b="1" dirty="0">
              <a:solidFill>
                <a:srgbClr val="002060"/>
              </a:solidFill>
              <a:latin typeface="Century Gothic" pitchFamily="34" charset="0"/>
            </a:endParaRPr>
          </a:p>
          <a:p>
            <a:pPr algn="just">
              <a:lnSpc>
                <a:spcPct val="150000"/>
              </a:lnSpc>
              <a:buBlip>
                <a:blip r:embed="rId2"/>
              </a:buBlip>
            </a:pPr>
            <a:r>
              <a:rPr lang="en-US" sz="2800" b="1" dirty="0">
                <a:solidFill>
                  <a:srgbClr val="002060"/>
                </a:solidFill>
                <a:latin typeface="Century Gothic" pitchFamily="34" charset="0"/>
              </a:rPr>
              <a:t>The ideal temperature of water for drinking purposes is </a:t>
            </a:r>
            <a:r>
              <a:rPr lang="en-US" sz="2800" b="1" i="1" dirty="0">
                <a:solidFill>
                  <a:srgbClr val="002060"/>
                </a:solidFill>
                <a:latin typeface="Century Gothic" pitchFamily="34" charset="0"/>
              </a:rPr>
              <a:t>5 to 12 °C</a:t>
            </a:r>
            <a:r>
              <a:rPr lang="en-US" sz="2800" b="1" dirty="0">
                <a:solidFill>
                  <a:srgbClr val="002060"/>
                </a:solidFill>
                <a:latin typeface="Century Gothic" pitchFamily="34" charset="0"/>
              </a:rPr>
              <a:t> ,10 </a:t>
            </a:r>
            <a:r>
              <a:rPr lang="en-US" sz="2800" b="1" i="1" dirty="0">
                <a:solidFill>
                  <a:srgbClr val="002060"/>
                </a:solidFill>
                <a:latin typeface="Century Gothic" pitchFamily="34" charset="0"/>
              </a:rPr>
              <a:t>°C  is highly appreciable.</a:t>
            </a:r>
            <a:r>
              <a:rPr lang="en-US" sz="2800" b="1" dirty="0">
                <a:solidFill>
                  <a:srgbClr val="002060"/>
                </a:solidFill>
                <a:latin typeface="Century Gothic" pitchFamily="34" charset="0"/>
              </a:rPr>
              <a:t> above 25 °C, water is not recommended for drinking. </a:t>
            </a:r>
          </a:p>
          <a:p>
            <a:pPr algn="just">
              <a:lnSpc>
                <a:spcPct val="150000"/>
              </a:lnSpc>
              <a:buBlip>
                <a:blip r:embed="rId2"/>
              </a:buBlip>
            </a:pPr>
            <a:endParaRPr lang="en-US" sz="2800" b="1" dirty="0">
              <a:solidFill>
                <a:srgbClr val="002060"/>
              </a:solidFill>
              <a:latin typeface="Century Gothic" pitchFamily="34" charset="0"/>
            </a:endParaRPr>
          </a:p>
          <a:p>
            <a:endParaRPr lang="en-US" dirty="0"/>
          </a:p>
        </p:txBody>
      </p:sp>
      <p:sp>
        <p:nvSpPr>
          <p:cNvPr id="4" name="TextBox 3">
            <a:extLst>
              <a:ext uri="{FF2B5EF4-FFF2-40B4-BE49-F238E27FC236}">
                <a16:creationId xmlns:a16="http://schemas.microsoft.com/office/drawing/2014/main" id="{26427E2C-5463-4788-A6C6-3CCC6232B09A}"/>
              </a:ext>
            </a:extLst>
          </p:cNvPr>
          <p:cNvSpPr txBox="1"/>
          <p:nvPr/>
        </p:nvSpPr>
        <p:spPr>
          <a:xfrm>
            <a:off x="835515" y="44332"/>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870446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00108"/>
            <a:ext cx="9001156" cy="5572164"/>
          </a:xfrm>
        </p:spPr>
        <p:txBody>
          <a:bodyPr>
            <a:normAutofit fontScale="70000" lnSpcReduction="20000"/>
          </a:bodyPr>
          <a:lstStyle/>
          <a:p>
            <a:pPr algn="just">
              <a:lnSpc>
                <a:spcPct val="220000"/>
              </a:lnSpc>
              <a:buBlip>
                <a:blip r:embed="rId2"/>
              </a:buBlip>
            </a:pPr>
            <a:r>
              <a:rPr lang="en-US" sz="2400" dirty="0">
                <a:solidFill>
                  <a:srgbClr val="C00000"/>
                </a:solidFill>
                <a:latin typeface="Century Gothic" pitchFamily="34" charset="0"/>
              </a:rPr>
              <a:t>Specific conductivity or electrical conductivity</a:t>
            </a:r>
            <a:endParaRPr lang="en-US" dirty="0">
              <a:solidFill>
                <a:srgbClr val="C00000"/>
              </a:solidFill>
              <a:latin typeface="Century Gothic" pitchFamily="34" charset="0"/>
            </a:endParaRPr>
          </a:p>
          <a:p>
            <a:pPr algn="just">
              <a:lnSpc>
                <a:spcPct val="220000"/>
              </a:lnSpc>
              <a:buBlip>
                <a:blip r:embed="rId2"/>
              </a:buBlip>
            </a:pPr>
            <a:r>
              <a:rPr lang="en-US" b="1" dirty="0">
                <a:solidFill>
                  <a:srgbClr val="002060"/>
                </a:solidFill>
                <a:latin typeface="Century Gothic" pitchFamily="34" charset="0"/>
              </a:rPr>
              <a:t>Pure water is a poor conductor of Electricity, But it shows significant conductivity when ions of dissolved salts are present in it.</a:t>
            </a:r>
          </a:p>
          <a:p>
            <a:pPr algn="just">
              <a:lnSpc>
                <a:spcPct val="220000"/>
              </a:lnSpc>
              <a:buBlip>
                <a:blip r:embed="rId2"/>
              </a:buBlip>
            </a:pPr>
            <a:r>
              <a:rPr lang="en-US" b="1" dirty="0">
                <a:solidFill>
                  <a:srgbClr val="002060"/>
                </a:solidFill>
                <a:latin typeface="Century Gothic" pitchFamily="34" charset="0"/>
              </a:rPr>
              <a:t>Approximately No of ions = Approx Total dissolved solids in water.</a:t>
            </a:r>
          </a:p>
          <a:p>
            <a:pPr algn="just">
              <a:lnSpc>
                <a:spcPct val="220000"/>
              </a:lnSpc>
              <a:buBlip>
                <a:blip r:embed="rId2"/>
              </a:buBlip>
            </a:pPr>
            <a:r>
              <a:rPr lang="en-US" b="1" dirty="0">
                <a:solidFill>
                  <a:srgbClr val="002060"/>
                </a:solidFill>
                <a:latin typeface="Century Gothic" pitchFamily="34" charset="0"/>
              </a:rPr>
              <a:t>Main source Calcium(Ca++ ), Magnesium(Mg ++ ) , potassium(K+ ), Bicarbonates(HCO3- ) </a:t>
            </a:r>
          </a:p>
          <a:p>
            <a:pPr algn="just">
              <a:lnSpc>
                <a:spcPct val="220000"/>
              </a:lnSpc>
              <a:buBlip>
                <a:blip r:embed="rId2"/>
              </a:buBlip>
            </a:pPr>
            <a:r>
              <a:rPr lang="en-US" b="1" dirty="0">
                <a:solidFill>
                  <a:srgbClr val="002060"/>
                </a:solidFill>
                <a:latin typeface="Century Gothic" pitchFamily="34" charset="0"/>
              </a:rPr>
              <a:t>The specific conductivity is measured by portable ionic tester called Conductivity sensor.</a:t>
            </a:r>
          </a:p>
          <a:p>
            <a:pPr algn="just">
              <a:buBlip>
                <a:blip r:embed="rId2"/>
              </a:buBlip>
            </a:pPr>
            <a:endParaRPr lang="en-US" dirty="0">
              <a:latin typeface="Century Gothic" pitchFamily="34" charset="0"/>
            </a:endParaRPr>
          </a:p>
          <a:p>
            <a:pPr>
              <a:buNone/>
            </a:pPr>
            <a:endParaRPr lang="en-US" dirty="0"/>
          </a:p>
          <a:p>
            <a:endParaRPr lang="en-US" dirty="0"/>
          </a:p>
        </p:txBody>
      </p:sp>
      <p:sp>
        <p:nvSpPr>
          <p:cNvPr id="6" name="Title 5">
            <a:extLst>
              <a:ext uri="{FF2B5EF4-FFF2-40B4-BE49-F238E27FC236}">
                <a16:creationId xmlns:a16="http://schemas.microsoft.com/office/drawing/2014/main" id="{E5067FA4-D5E1-4B26-994C-5A8DBBC34C1E}"/>
              </a:ext>
            </a:extLst>
          </p:cNvPr>
          <p:cNvSpPr txBox="1">
            <a:spLocks noGrp="1"/>
          </p:cNvSpPr>
          <p:nvPr>
            <p:ph type="title"/>
          </p:nvPr>
        </p:nvSpPr>
        <p:spPr>
          <a:xfrm>
            <a:off x="457200" y="274638"/>
            <a:ext cx="8229600" cy="1143000"/>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4135852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00108"/>
            <a:ext cx="9001156" cy="5572164"/>
          </a:xfrm>
        </p:spPr>
        <p:txBody>
          <a:bodyPr>
            <a:normAutofit fontScale="62500" lnSpcReduction="20000"/>
          </a:bodyPr>
          <a:lstStyle/>
          <a:p>
            <a:pPr algn="just">
              <a:lnSpc>
                <a:spcPct val="220000"/>
              </a:lnSpc>
            </a:pPr>
            <a:r>
              <a:rPr lang="en-US" sz="2800" dirty="0">
                <a:solidFill>
                  <a:srgbClr val="C00000"/>
                </a:solidFill>
                <a:latin typeface="Century Gothic" pitchFamily="34" charset="0"/>
              </a:rPr>
              <a:t>Specific conductivity or electrical conductivity</a:t>
            </a:r>
            <a:endParaRPr lang="en-US" dirty="0">
              <a:solidFill>
                <a:srgbClr val="C00000"/>
              </a:solidFill>
              <a:latin typeface="Century Gothic" pitchFamily="34" charset="0"/>
            </a:endParaRPr>
          </a:p>
          <a:p>
            <a:pPr algn="just">
              <a:lnSpc>
                <a:spcPct val="220000"/>
              </a:lnSpc>
              <a:buBlip>
                <a:blip r:embed="rId2"/>
              </a:buBlip>
            </a:pPr>
            <a:r>
              <a:rPr lang="en-US" b="1" dirty="0">
                <a:solidFill>
                  <a:srgbClr val="002060"/>
                </a:solidFill>
                <a:latin typeface="Century Gothic" pitchFamily="34" charset="0"/>
              </a:rPr>
              <a:t>The unit is mhos/cm (</a:t>
            </a:r>
            <a:r>
              <a:rPr lang="en-US" b="1" dirty="0" err="1">
                <a:solidFill>
                  <a:srgbClr val="002060"/>
                </a:solidFill>
                <a:latin typeface="Century Gothic" pitchFamily="34" charset="0"/>
              </a:rPr>
              <a:t>mhoms</a:t>
            </a:r>
            <a:r>
              <a:rPr lang="en-US" b="1" dirty="0">
                <a:solidFill>
                  <a:srgbClr val="002060"/>
                </a:solidFill>
                <a:latin typeface="Century Gothic" pitchFamily="34" charset="0"/>
              </a:rPr>
              <a:t>= 1 ampere/1 volt). This unit renamed by ISO(International standard </a:t>
            </a:r>
            <a:r>
              <a:rPr lang="en-US" b="1" dirty="0" err="1">
                <a:solidFill>
                  <a:srgbClr val="002060"/>
                </a:solidFill>
                <a:latin typeface="Century Gothic" pitchFamily="34" charset="0"/>
              </a:rPr>
              <a:t>organisation</a:t>
            </a:r>
            <a:r>
              <a:rPr lang="en-US" b="1" dirty="0">
                <a:solidFill>
                  <a:srgbClr val="002060"/>
                </a:solidFill>
                <a:latin typeface="Century Gothic" pitchFamily="34" charset="0"/>
              </a:rPr>
              <a:t>) as </a:t>
            </a:r>
            <a:r>
              <a:rPr lang="en-US" b="1" dirty="0" err="1">
                <a:solidFill>
                  <a:srgbClr val="002060"/>
                </a:solidFill>
                <a:latin typeface="Century Gothic" pitchFamily="34" charset="0"/>
              </a:rPr>
              <a:t>Siemen</a:t>
            </a:r>
            <a:r>
              <a:rPr lang="en-US" b="1" dirty="0">
                <a:solidFill>
                  <a:srgbClr val="002060"/>
                </a:solidFill>
                <a:latin typeface="Century Gothic" pitchFamily="34" charset="0"/>
              </a:rPr>
              <a:t> ( 1 </a:t>
            </a:r>
            <a:r>
              <a:rPr lang="en-US" b="1" dirty="0" err="1">
                <a:solidFill>
                  <a:srgbClr val="002060"/>
                </a:solidFill>
                <a:latin typeface="Century Gothic" pitchFamily="34" charset="0"/>
              </a:rPr>
              <a:t>mohs</a:t>
            </a:r>
            <a:r>
              <a:rPr lang="en-US" b="1" dirty="0">
                <a:solidFill>
                  <a:srgbClr val="002060"/>
                </a:solidFill>
                <a:latin typeface="Century Gothic" pitchFamily="34" charset="0"/>
              </a:rPr>
              <a:t>=1 Siemens).Since mhos is a very large </a:t>
            </a:r>
            <a:r>
              <a:rPr lang="en-US" b="1" dirty="0" err="1">
                <a:solidFill>
                  <a:srgbClr val="002060"/>
                </a:solidFill>
                <a:latin typeface="Century Gothic" pitchFamily="34" charset="0"/>
              </a:rPr>
              <a:t>unit,the</a:t>
            </a:r>
            <a:r>
              <a:rPr lang="en-US" b="1" dirty="0">
                <a:solidFill>
                  <a:srgbClr val="002060"/>
                </a:solidFill>
                <a:latin typeface="Century Gothic" pitchFamily="34" charset="0"/>
              </a:rPr>
              <a:t> </a:t>
            </a:r>
            <a:r>
              <a:rPr lang="en-US" b="1" dirty="0" err="1">
                <a:solidFill>
                  <a:srgbClr val="002060"/>
                </a:solidFill>
                <a:latin typeface="Century Gothic" pitchFamily="34" charset="0"/>
              </a:rPr>
              <a:t>micromhos</a:t>
            </a:r>
            <a:r>
              <a:rPr lang="en-US" b="1" dirty="0">
                <a:solidFill>
                  <a:srgbClr val="002060"/>
                </a:solidFill>
                <a:latin typeface="Century Gothic" pitchFamily="34" charset="0"/>
              </a:rPr>
              <a:t> i.e. </a:t>
            </a:r>
            <a:r>
              <a:rPr lang="en-US" b="1" dirty="0" err="1">
                <a:solidFill>
                  <a:srgbClr val="002060"/>
                </a:solidFill>
                <a:latin typeface="Century Gothic" pitchFamily="34" charset="0"/>
              </a:rPr>
              <a:t>microsiemen</a:t>
            </a:r>
            <a:r>
              <a:rPr lang="en-US" b="1" dirty="0">
                <a:solidFill>
                  <a:srgbClr val="002060"/>
                </a:solidFill>
                <a:latin typeface="Century Gothic" pitchFamily="34" charset="0"/>
              </a:rPr>
              <a:t> (</a:t>
            </a:r>
            <a:r>
              <a:rPr lang="el-GR" b="1" dirty="0">
                <a:solidFill>
                  <a:srgbClr val="002060"/>
                </a:solidFill>
                <a:latin typeface="Century Gothic" pitchFamily="34" charset="0"/>
              </a:rPr>
              <a:t>μ</a:t>
            </a:r>
            <a:r>
              <a:rPr lang="en-US" b="1" dirty="0">
                <a:solidFill>
                  <a:srgbClr val="002060"/>
                </a:solidFill>
                <a:latin typeface="Century Gothic" pitchFamily="34" charset="0"/>
              </a:rPr>
              <a:t>S/cm) is typically used.</a:t>
            </a:r>
          </a:p>
          <a:p>
            <a:pPr algn="just">
              <a:lnSpc>
                <a:spcPct val="220000"/>
              </a:lnSpc>
              <a:buBlip>
                <a:blip r:embed="rId2"/>
              </a:buBlip>
            </a:pPr>
            <a:r>
              <a:rPr lang="en-US" b="1" dirty="0">
                <a:solidFill>
                  <a:srgbClr val="002060"/>
                </a:solidFill>
                <a:latin typeface="Century Gothic" pitchFamily="34" charset="0"/>
              </a:rPr>
              <a:t>It increased based on temperature, its  measurement is normally </a:t>
            </a:r>
            <a:r>
              <a:rPr lang="en-US" b="1" dirty="0" err="1">
                <a:solidFill>
                  <a:srgbClr val="002060"/>
                </a:solidFill>
                <a:latin typeface="Century Gothic" pitchFamily="34" charset="0"/>
              </a:rPr>
              <a:t>standardise</a:t>
            </a:r>
            <a:r>
              <a:rPr lang="en-US" b="1" dirty="0">
                <a:solidFill>
                  <a:srgbClr val="002060"/>
                </a:solidFill>
                <a:latin typeface="Century Gothic" pitchFamily="34" charset="0"/>
              </a:rPr>
              <a:t> @ 25</a:t>
            </a:r>
            <a:r>
              <a:rPr lang="en-US" b="1" i="1" dirty="0">
                <a:solidFill>
                  <a:srgbClr val="002060"/>
                </a:solidFill>
                <a:latin typeface="Century Gothic" pitchFamily="34" charset="0"/>
              </a:rPr>
              <a:t> °C.</a:t>
            </a:r>
          </a:p>
          <a:p>
            <a:pPr algn="just">
              <a:lnSpc>
                <a:spcPct val="220000"/>
              </a:lnSpc>
              <a:buBlip>
                <a:blip r:embed="rId2"/>
              </a:buBlip>
            </a:pPr>
            <a:r>
              <a:rPr lang="en-US" b="1" i="1" dirty="0">
                <a:solidFill>
                  <a:srgbClr val="002060"/>
                </a:solidFill>
                <a:latin typeface="Century Gothic" pitchFamily="34" charset="0"/>
              </a:rPr>
              <a:t>CONDUCTIVITY FACTOR(</a:t>
            </a:r>
            <a:r>
              <a:rPr lang="el-GR" b="1" dirty="0">
                <a:solidFill>
                  <a:srgbClr val="002060"/>
                </a:solidFill>
                <a:latin typeface="Century Gothic" pitchFamily="34" charset="0"/>
              </a:rPr>
              <a:t>μ</a:t>
            </a:r>
            <a:r>
              <a:rPr lang="en-US" b="1" dirty="0">
                <a:solidFill>
                  <a:srgbClr val="002060"/>
                </a:solidFill>
                <a:latin typeface="Century Gothic" pitchFamily="34" charset="0"/>
              </a:rPr>
              <a:t>S/cm to </a:t>
            </a:r>
            <a:r>
              <a:rPr lang="en-US" b="1" dirty="0" err="1">
                <a:solidFill>
                  <a:srgbClr val="002060"/>
                </a:solidFill>
                <a:latin typeface="Century Gothic" pitchFamily="34" charset="0"/>
              </a:rPr>
              <a:t>ppm</a:t>
            </a:r>
            <a:r>
              <a:rPr lang="en-US" b="1" dirty="0">
                <a:solidFill>
                  <a:srgbClr val="002060"/>
                </a:solidFill>
                <a:latin typeface="Century Gothic" pitchFamily="34" charset="0"/>
              </a:rPr>
              <a:t>)  it varies 0.54-0.96.A value of 0.67 is commonly used as an approximately.</a:t>
            </a:r>
          </a:p>
          <a:p>
            <a:pPr lvl="1" algn="just">
              <a:lnSpc>
                <a:spcPct val="220000"/>
              </a:lnSpc>
              <a:buBlip>
                <a:blip r:embed="rId2"/>
              </a:buBlip>
            </a:pPr>
            <a:r>
              <a:rPr lang="en-US" b="1" dirty="0">
                <a:solidFill>
                  <a:srgbClr val="002060"/>
                </a:solidFill>
                <a:latin typeface="Century Gothic" pitchFamily="34" charset="0"/>
              </a:rPr>
              <a:t>TDS (in </a:t>
            </a:r>
            <a:r>
              <a:rPr lang="en-US" b="1" dirty="0" err="1">
                <a:solidFill>
                  <a:srgbClr val="002060"/>
                </a:solidFill>
                <a:latin typeface="Century Gothic" pitchFamily="34" charset="0"/>
              </a:rPr>
              <a:t>ppm</a:t>
            </a:r>
            <a:r>
              <a:rPr lang="en-US" b="1" dirty="0">
                <a:solidFill>
                  <a:srgbClr val="002060"/>
                </a:solidFill>
                <a:latin typeface="Century Gothic" pitchFamily="34" charset="0"/>
              </a:rPr>
              <a:t> or mg/l)= </a:t>
            </a:r>
            <a:r>
              <a:rPr lang="en-US" b="1" dirty="0" err="1">
                <a:solidFill>
                  <a:srgbClr val="002060"/>
                </a:solidFill>
                <a:latin typeface="Century Gothic" pitchFamily="34" charset="0"/>
              </a:rPr>
              <a:t>Conuctivity</a:t>
            </a:r>
            <a:r>
              <a:rPr lang="en-US" b="1" dirty="0">
                <a:solidFill>
                  <a:srgbClr val="002060"/>
                </a:solidFill>
                <a:latin typeface="Century Gothic" pitchFamily="34" charset="0"/>
              </a:rPr>
              <a:t> (</a:t>
            </a:r>
            <a:r>
              <a:rPr lang="el-GR" b="1" dirty="0">
                <a:solidFill>
                  <a:srgbClr val="002060"/>
                </a:solidFill>
                <a:latin typeface="Century Gothic" pitchFamily="34" charset="0"/>
              </a:rPr>
              <a:t>μ</a:t>
            </a:r>
            <a:r>
              <a:rPr lang="en-US" b="1" dirty="0">
                <a:solidFill>
                  <a:srgbClr val="002060"/>
                </a:solidFill>
                <a:latin typeface="Century Gothic" pitchFamily="34" charset="0"/>
              </a:rPr>
              <a:t>S/cm ) * 0.67</a:t>
            </a:r>
          </a:p>
          <a:p>
            <a:pPr algn="just">
              <a:buBlip>
                <a:blip r:embed="rId2"/>
              </a:buBlip>
            </a:pPr>
            <a:endParaRPr lang="en-US" dirty="0">
              <a:latin typeface="Century Gothic" pitchFamily="34" charset="0"/>
            </a:endParaRPr>
          </a:p>
          <a:p>
            <a:pPr>
              <a:buNone/>
            </a:pPr>
            <a:endParaRPr lang="en-US" dirty="0"/>
          </a:p>
          <a:p>
            <a:endParaRPr lang="en-US" dirty="0"/>
          </a:p>
        </p:txBody>
      </p:sp>
      <p:sp>
        <p:nvSpPr>
          <p:cNvPr id="4" name="Title 5">
            <a:extLst>
              <a:ext uri="{FF2B5EF4-FFF2-40B4-BE49-F238E27FC236}">
                <a16:creationId xmlns:a16="http://schemas.microsoft.com/office/drawing/2014/main" id="{3668EB2C-CF18-4D89-B560-63A3F0D139C0}"/>
              </a:ext>
            </a:extLst>
          </p:cNvPr>
          <p:cNvSpPr txBox="1">
            <a:spLocks/>
          </p:cNvSpPr>
          <p:nvPr/>
        </p:nvSpPr>
        <p:spPr>
          <a:xfrm>
            <a:off x="385778" y="0"/>
            <a:ext cx="8229600" cy="1143000"/>
          </a:xfrm>
          <a:prstGeom prst="rect">
            <a:avLst/>
          </a:prstGeom>
          <a:noFill/>
        </p:spPr>
        <p:txBody>
          <a:bodyPr vert="horz" wrap="square" lIns="91440" tIns="45720" rIns="91440" bIns="45720" rtlCol="0" anchor="ctr">
            <a:sp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sz="3600"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1979934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02" y="980728"/>
            <a:ext cx="8929718" cy="6357982"/>
          </a:xfrm>
        </p:spPr>
        <p:txBody>
          <a:bodyPr>
            <a:normAutofit fontScale="70000" lnSpcReduction="20000"/>
          </a:bodyPr>
          <a:lstStyle/>
          <a:p>
            <a:pPr algn="just">
              <a:lnSpc>
                <a:spcPct val="160000"/>
              </a:lnSpc>
              <a:buBlip>
                <a:blip r:embed="rId2"/>
              </a:buBlip>
            </a:pPr>
            <a:r>
              <a:rPr lang="en-US" sz="2600" b="1" dirty="0">
                <a:solidFill>
                  <a:srgbClr val="C00000"/>
                </a:solidFill>
                <a:latin typeface="Century Gothic" pitchFamily="34" charset="0"/>
              </a:rPr>
              <a:t>Turbidity : </a:t>
            </a:r>
          </a:p>
          <a:p>
            <a:pPr algn="just">
              <a:lnSpc>
                <a:spcPct val="220000"/>
              </a:lnSpc>
              <a:buBlip>
                <a:blip r:embed="rId2"/>
              </a:buBlip>
            </a:pPr>
            <a:r>
              <a:rPr lang="en-US" sz="2400" b="1" dirty="0">
                <a:solidFill>
                  <a:srgbClr val="002060"/>
                </a:solidFill>
                <a:latin typeface="Century Gothic" pitchFamily="34" charset="0"/>
              </a:rPr>
              <a:t>Turbidity depends on </a:t>
            </a:r>
            <a:r>
              <a:rPr lang="en-US" sz="2400" b="1" dirty="0" err="1">
                <a:solidFill>
                  <a:srgbClr val="002060"/>
                </a:solidFill>
                <a:latin typeface="Century Gothic" pitchFamily="34" charset="0"/>
              </a:rPr>
              <a:t>finess</a:t>
            </a:r>
            <a:r>
              <a:rPr lang="en-US" sz="2400" b="1" dirty="0">
                <a:solidFill>
                  <a:srgbClr val="002060"/>
                </a:solidFill>
                <a:latin typeface="Century Gothic" pitchFamily="34" charset="0"/>
              </a:rPr>
              <a:t> and concentration of particles present in water. This is expressed by the amount of suspended matter in parts per million </a:t>
            </a:r>
            <a:r>
              <a:rPr lang="en-US" sz="2400" b="1" dirty="0" err="1">
                <a:solidFill>
                  <a:srgbClr val="002060"/>
                </a:solidFill>
                <a:latin typeface="Century Gothic" pitchFamily="34" charset="0"/>
              </a:rPr>
              <a:t>ppm</a:t>
            </a:r>
            <a:r>
              <a:rPr lang="en-US" sz="2400" b="1" dirty="0">
                <a:solidFill>
                  <a:srgbClr val="002060"/>
                </a:solidFill>
                <a:latin typeface="Century Gothic" pitchFamily="34" charset="0"/>
              </a:rPr>
              <a:t> or mg/L( 1 mg of finely divided silica in 1 L of </a:t>
            </a:r>
            <a:r>
              <a:rPr lang="en-US" sz="2400" b="1" dirty="0" err="1">
                <a:solidFill>
                  <a:srgbClr val="002060"/>
                </a:solidFill>
                <a:latin typeface="Century Gothic" pitchFamily="34" charset="0"/>
              </a:rPr>
              <a:t>disstilled</a:t>
            </a:r>
            <a:r>
              <a:rPr lang="en-US" sz="2400" b="1" dirty="0">
                <a:solidFill>
                  <a:srgbClr val="002060"/>
                </a:solidFill>
                <a:latin typeface="Century Gothic" pitchFamily="34" charset="0"/>
              </a:rPr>
              <a:t> water) in water as ascertained by observations. </a:t>
            </a:r>
          </a:p>
          <a:p>
            <a:pPr algn="just">
              <a:lnSpc>
                <a:spcPct val="220000"/>
              </a:lnSpc>
              <a:buBlip>
                <a:blip r:embed="rId2"/>
              </a:buBlip>
            </a:pPr>
            <a:r>
              <a:rPr lang="en-US" sz="2400" b="1" dirty="0">
                <a:solidFill>
                  <a:srgbClr val="002060"/>
                </a:solidFill>
                <a:latin typeface="Century Gothic" pitchFamily="34" charset="0"/>
              </a:rPr>
              <a:t>Turbidity is determined in terms of the optical property of the sample.  The higher the turbidity, the greater the absorption of light rays from a source of light on the opposite side of the sample and less that is transmitted in straight lines through the sample. </a:t>
            </a:r>
          </a:p>
          <a:p>
            <a:pPr algn="just">
              <a:lnSpc>
                <a:spcPct val="220000"/>
              </a:lnSpc>
              <a:buBlip>
                <a:blip r:embed="rId2"/>
              </a:buBlip>
            </a:pPr>
            <a:r>
              <a:rPr lang="en-US" sz="2400" b="1" dirty="0">
                <a:solidFill>
                  <a:srgbClr val="002060"/>
                </a:solidFill>
                <a:latin typeface="Century Gothic" pitchFamily="34" charset="0"/>
              </a:rPr>
              <a:t>Turbidity is determined by an instrument called </a:t>
            </a:r>
            <a:r>
              <a:rPr lang="en-US" sz="2400" b="1" dirty="0" err="1">
                <a:solidFill>
                  <a:srgbClr val="002060"/>
                </a:solidFill>
                <a:latin typeface="Century Gothic" pitchFamily="34" charset="0"/>
              </a:rPr>
              <a:t>turbidimeter</a:t>
            </a:r>
            <a:r>
              <a:rPr lang="en-US" sz="2400" b="1" dirty="0">
                <a:solidFill>
                  <a:srgbClr val="002060"/>
                </a:solidFill>
                <a:latin typeface="Century Gothic" pitchFamily="34" charset="0"/>
              </a:rPr>
              <a:t>( </a:t>
            </a:r>
            <a:r>
              <a:rPr lang="en-US" sz="2400" b="1" dirty="0" err="1">
                <a:solidFill>
                  <a:srgbClr val="002060"/>
                </a:solidFill>
                <a:latin typeface="Century Gothic" pitchFamily="34" charset="0"/>
              </a:rPr>
              <a:t>earlierly</a:t>
            </a:r>
            <a:r>
              <a:rPr lang="en-US" sz="2400" b="1" dirty="0">
                <a:solidFill>
                  <a:srgbClr val="002060"/>
                </a:solidFill>
                <a:latin typeface="Century Gothic" pitchFamily="34" charset="0"/>
              </a:rPr>
              <a:t> Turbidity rod) .  Common turbidimeters in use are, </a:t>
            </a:r>
          </a:p>
          <a:p>
            <a:endParaRPr lang="en-US" sz="2800" dirty="0"/>
          </a:p>
        </p:txBody>
      </p:sp>
      <p:sp>
        <p:nvSpPr>
          <p:cNvPr id="4" name="Title 5">
            <a:extLst>
              <a:ext uri="{FF2B5EF4-FFF2-40B4-BE49-F238E27FC236}">
                <a16:creationId xmlns:a16="http://schemas.microsoft.com/office/drawing/2014/main" id="{A63E1B54-1FE4-4FE2-AD79-9785B8AE8C71}"/>
              </a:ext>
            </a:extLst>
          </p:cNvPr>
          <p:cNvSpPr txBox="1">
            <a:spLocks/>
          </p:cNvSpPr>
          <p:nvPr/>
        </p:nvSpPr>
        <p:spPr>
          <a:xfrm>
            <a:off x="385778" y="0"/>
            <a:ext cx="8229600" cy="1143000"/>
          </a:xfrm>
          <a:prstGeom prst="rect">
            <a:avLst/>
          </a:prstGeom>
          <a:noFill/>
        </p:spPr>
        <p:txBody>
          <a:bodyPr vert="horz" wrap="square" lIns="91440" tIns="45720" rIns="91440" bIns="45720" rtlCol="0" anchor="ctr">
            <a:sp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sz="3600"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416198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F145-5F77-4F43-8CE2-154E124FCF9B}"/>
              </a:ext>
            </a:extLst>
          </p:cNvPr>
          <p:cNvSpPr>
            <a:spLocks noGrp="1"/>
          </p:cNvSpPr>
          <p:nvPr>
            <p:ph type="title"/>
          </p:nvPr>
        </p:nvSpPr>
        <p:spPr>
          <a:xfrm>
            <a:off x="457200" y="-99392"/>
            <a:ext cx="8229600" cy="1143000"/>
          </a:xfrm>
        </p:spPr>
        <p:txBody>
          <a:bodyPr/>
          <a:lstStyle/>
          <a:p>
            <a:r>
              <a:rPr lang="en-US" sz="4000" b="1" dirty="0">
                <a:latin typeface="Century Gothic" panose="020B0502020202020204" pitchFamily="34" charset="0"/>
              </a:rPr>
              <a:t>BAYLIS TURBIDIMETER</a:t>
            </a:r>
            <a:endParaRPr lang="en-IN" dirty="0"/>
          </a:p>
        </p:txBody>
      </p:sp>
      <p:sp>
        <p:nvSpPr>
          <p:cNvPr id="3" name="Content Placeholder 2">
            <a:extLst>
              <a:ext uri="{FF2B5EF4-FFF2-40B4-BE49-F238E27FC236}">
                <a16:creationId xmlns:a16="http://schemas.microsoft.com/office/drawing/2014/main" id="{0B74A539-4A75-469F-80DA-4F1CB25CD332}"/>
              </a:ext>
            </a:extLst>
          </p:cNvPr>
          <p:cNvSpPr>
            <a:spLocks noGrp="1"/>
          </p:cNvSpPr>
          <p:nvPr>
            <p:ph idx="1"/>
          </p:nvPr>
        </p:nvSpPr>
        <p:spPr>
          <a:xfrm>
            <a:off x="457200" y="1268760"/>
            <a:ext cx="3394720" cy="5472608"/>
          </a:xfrm>
        </p:spPr>
        <p:txBody>
          <a:bodyPr>
            <a:normAutofit fontScale="70000" lnSpcReduction="20000"/>
          </a:bodyPr>
          <a:lstStyle/>
          <a:p>
            <a:pPr algn="just">
              <a:lnSpc>
                <a:spcPct val="120000"/>
              </a:lnSpc>
            </a:pPr>
            <a:r>
              <a:rPr lang="en-US" sz="2600" dirty="0">
                <a:solidFill>
                  <a:srgbClr val="002060"/>
                </a:solidFill>
                <a:latin typeface="Century Gothic" panose="020B0502020202020204" pitchFamily="34" charset="0"/>
              </a:rPr>
              <a:t>This instrument consists of a galvanized iron box enclosing two glass tubes kept at one end and a 250 watts bulb with reflection at the other end.  </a:t>
            </a:r>
          </a:p>
          <a:p>
            <a:pPr algn="just">
              <a:lnSpc>
                <a:spcPct val="120000"/>
              </a:lnSpc>
            </a:pPr>
            <a:r>
              <a:rPr lang="en-US" sz="2600" dirty="0">
                <a:solidFill>
                  <a:srgbClr val="002060"/>
                </a:solidFill>
                <a:latin typeface="Century Gothic" panose="020B0502020202020204" pitchFamily="34" charset="0"/>
              </a:rPr>
              <a:t>The glass tubes are supported by a white opal glass plate at their feet.  </a:t>
            </a:r>
          </a:p>
          <a:p>
            <a:pPr algn="just">
              <a:lnSpc>
                <a:spcPct val="120000"/>
              </a:lnSpc>
            </a:pPr>
            <a:r>
              <a:rPr lang="en-US" sz="2600" dirty="0">
                <a:solidFill>
                  <a:srgbClr val="002060"/>
                </a:solidFill>
                <a:latin typeface="Century Gothic" panose="020B0502020202020204" pitchFamily="34" charset="0"/>
              </a:rPr>
              <a:t>They are surrounded all around by the blue cobalt plates at their feet.  They are fitted firmly in position by a small platform with beveled holes. </a:t>
            </a:r>
          </a:p>
          <a:p>
            <a:endParaRPr lang="en-IN" dirty="0"/>
          </a:p>
        </p:txBody>
      </p:sp>
      <p:pic>
        <p:nvPicPr>
          <p:cNvPr id="4" name="Picture 2">
            <a:extLst>
              <a:ext uri="{FF2B5EF4-FFF2-40B4-BE49-F238E27FC236}">
                <a16:creationId xmlns:a16="http://schemas.microsoft.com/office/drawing/2014/main" id="{E818942E-D690-4EDB-861B-DA0B92B129AF}"/>
              </a:ext>
            </a:extLst>
          </p:cNvPr>
          <p:cNvPicPr>
            <a:picLocks noChangeAspect="1" noChangeArrowheads="1"/>
          </p:cNvPicPr>
          <p:nvPr/>
        </p:nvPicPr>
        <p:blipFill>
          <a:blip r:embed="rId2" cstate="print"/>
          <a:stretch>
            <a:fillRect/>
          </a:stretch>
        </p:blipFill>
        <p:spPr bwMode="auto">
          <a:xfrm>
            <a:off x="4481548" y="1484784"/>
            <a:ext cx="4174489" cy="4419600"/>
          </a:xfrm>
          <a:prstGeom prst="rect">
            <a:avLst/>
          </a:prstGeom>
          <a:noFill/>
          <a:ln w="9525">
            <a:noFill/>
            <a:miter lim="800000"/>
            <a:headEnd/>
            <a:tailEnd/>
          </a:ln>
        </p:spPr>
      </p:pic>
    </p:spTree>
    <p:extLst>
      <p:ext uri="{BB962C8B-B14F-4D97-AF65-F5344CB8AC3E}">
        <p14:creationId xmlns:p14="http://schemas.microsoft.com/office/powerpoint/2010/main" val="1738281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334962"/>
          </a:xfrm>
        </p:spPr>
        <p:txBody>
          <a:bodyPr>
            <a:normAutofit fontScale="90000"/>
          </a:bodyPr>
          <a:lstStyle/>
          <a:p>
            <a:r>
              <a:rPr lang="en-US" sz="4400" b="1" dirty="0">
                <a:latin typeface="Century Gothic" panose="020B0502020202020204" pitchFamily="34" charset="0"/>
              </a:rPr>
              <a:t>BAYLIS TURBIDIMETER</a:t>
            </a:r>
            <a:endParaRPr lang="en-US" dirty="0"/>
          </a:p>
        </p:txBody>
      </p:sp>
      <p:sp>
        <p:nvSpPr>
          <p:cNvPr id="6" name="Content Placeholder 5"/>
          <p:cNvSpPr>
            <a:spLocks noGrp="1"/>
          </p:cNvSpPr>
          <p:nvPr>
            <p:ph idx="1"/>
          </p:nvPr>
        </p:nvSpPr>
        <p:spPr>
          <a:xfrm>
            <a:off x="107504" y="990600"/>
            <a:ext cx="8928992" cy="5181600"/>
          </a:xfrm>
        </p:spPr>
        <p:txBody>
          <a:bodyPr>
            <a:noAutofit/>
          </a:bodyPr>
          <a:lstStyle/>
          <a:p>
            <a:pPr algn="just">
              <a:lnSpc>
                <a:spcPct val="170000"/>
              </a:lnSpc>
            </a:pPr>
            <a:r>
              <a:rPr lang="en-US" sz="2000" dirty="0">
                <a:solidFill>
                  <a:srgbClr val="002060"/>
                </a:solidFill>
                <a:latin typeface="Century Gothic" panose="020B0502020202020204" pitchFamily="34" charset="0"/>
              </a:rPr>
              <a:t>One tube is filled with water sample and the other with a standard solution of known turbidity.  </a:t>
            </a:r>
          </a:p>
          <a:p>
            <a:pPr algn="just">
              <a:lnSpc>
                <a:spcPct val="170000"/>
              </a:lnSpc>
            </a:pPr>
            <a:r>
              <a:rPr lang="en-US" sz="2000" dirty="0">
                <a:solidFill>
                  <a:srgbClr val="002060"/>
                </a:solidFill>
                <a:latin typeface="Century Gothic" panose="020B0502020202020204" pitchFamily="34" charset="0"/>
              </a:rPr>
              <a:t>The bulb is lighted and the blue light cast in the tubes is observed from the top and is compared. </a:t>
            </a:r>
          </a:p>
          <a:p>
            <a:pPr algn="just">
              <a:lnSpc>
                <a:spcPct val="170000"/>
              </a:lnSpc>
            </a:pPr>
            <a:r>
              <a:rPr lang="en-US" sz="2000" dirty="0">
                <a:solidFill>
                  <a:srgbClr val="002060"/>
                </a:solidFill>
                <a:latin typeface="Century Gothic" panose="020B0502020202020204" pitchFamily="34" charset="0"/>
              </a:rPr>
              <a:t> If it matches, then the turbidity of the standard solution corresponds to the turbidity of the sample. </a:t>
            </a:r>
          </a:p>
          <a:p>
            <a:pPr algn="just">
              <a:lnSpc>
                <a:spcPct val="170000"/>
              </a:lnSpc>
            </a:pPr>
            <a:r>
              <a:rPr lang="en-US" sz="2000" dirty="0">
                <a:solidFill>
                  <a:srgbClr val="002060"/>
                </a:solidFill>
                <a:latin typeface="Century Gothic" panose="020B0502020202020204" pitchFamily="34" charset="0"/>
              </a:rPr>
              <a:t> Otherwise the standard solution of different turbidity are compared till the colour matches.  </a:t>
            </a:r>
          </a:p>
          <a:p>
            <a:pPr algn="just">
              <a:lnSpc>
                <a:spcPct val="170000"/>
              </a:lnSpc>
            </a:pPr>
            <a:r>
              <a:rPr lang="en-US" sz="2000" dirty="0">
                <a:solidFill>
                  <a:srgbClr val="002060"/>
                </a:solidFill>
                <a:latin typeface="Century Gothic" panose="020B0502020202020204" pitchFamily="34" charset="0"/>
              </a:rPr>
              <a:t>This instrument is preferable for turbidity less than 5 </a:t>
            </a:r>
            <a:r>
              <a:rPr lang="en-US" sz="2000" dirty="0" err="1">
                <a:solidFill>
                  <a:srgbClr val="002060"/>
                </a:solidFill>
                <a:latin typeface="Century Gothic" panose="020B0502020202020204" pitchFamily="34" charset="0"/>
              </a:rPr>
              <a:t>ppm</a:t>
            </a:r>
            <a:r>
              <a:rPr lang="en-US" sz="2000" dirty="0">
                <a:solidFill>
                  <a:srgbClr val="002060"/>
                </a:solidFill>
                <a:latin typeface="Century Gothic" panose="020B0502020202020204" pitchFamily="34" charset="0"/>
              </a:rPr>
              <a:t>. </a:t>
            </a:r>
          </a:p>
          <a:p>
            <a:pPr>
              <a:lnSpc>
                <a:spcPct val="170000"/>
              </a:lnSpc>
            </a:pPr>
            <a:endParaRPr lang="en-US" sz="2400" dirty="0"/>
          </a:p>
        </p:txBody>
      </p:sp>
    </p:spTree>
    <p:extLst>
      <p:ext uri="{BB962C8B-B14F-4D97-AF65-F5344CB8AC3E}">
        <p14:creationId xmlns:p14="http://schemas.microsoft.com/office/powerpoint/2010/main" val="10708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latin typeface="Century Gothic" panose="020B0502020202020204" pitchFamily="34" charset="0"/>
              </a:rPr>
              <a:t>HELLIGE</a:t>
            </a:r>
            <a:r>
              <a:rPr lang="en-US" b="1" dirty="0">
                <a:latin typeface="Century Gothic" panose="020B0502020202020204" pitchFamily="34" charset="0"/>
              </a:rPr>
              <a:t> </a:t>
            </a:r>
            <a:r>
              <a:rPr lang="en-US" sz="3600" b="1" dirty="0">
                <a:latin typeface="Century Gothic" panose="020B0502020202020204" pitchFamily="34" charset="0"/>
              </a:rPr>
              <a:t>TURBIDIMETER</a:t>
            </a:r>
            <a:r>
              <a:rPr lang="en-US" b="1" dirty="0">
                <a:latin typeface="Century Gothic" panose="020B0502020202020204" pitchFamily="34" charset="0"/>
              </a:rPr>
              <a:t> </a:t>
            </a:r>
            <a:br>
              <a:rPr lang="en-US" dirty="0">
                <a:latin typeface="Century Gothic" panose="020B0502020202020204" pitchFamily="34" charset="0"/>
              </a:rPr>
            </a:br>
            <a:r>
              <a:rPr lang="en-US" b="1" dirty="0"/>
              <a:t> </a:t>
            </a:r>
            <a:br>
              <a:rPr lang="en-US" dirty="0"/>
            </a:br>
            <a:endParaRPr lang="en-US" dirty="0"/>
          </a:p>
        </p:txBody>
      </p:sp>
      <p:sp>
        <p:nvSpPr>
          <p:cNvPr id="3" name="Content Placeholder 2"/>
          <p:cNvSpPr>
            <a:spLocks noGrp="1"/>
          </p:cNvSpPr>
          <p:nvPr>
            <p:ph idx="1"/>
          </p:nvPr>
        </p:nvSpPr>
        <p:spPr>
          <a:xfrm>
            <a:off x="140128" y="1052736"/>
            <a:ext cx="8863744" cy="5648672"/>
          </a:xfrm>
        </p:spPr>
        <p:txBody>
          <a:bodyPr>
            <a:normAutofit/>
          </a:bodyPr>
          <a:lstStyle/>
          <a:p>
            <a:pPr algn="just"/>
            <a:r>
              <a:rPr lang="en-US" sz="2100" dirty="0">
                <a:solidFill>
                  <a:srgbClr val="002060"/>
                </a:solidFill>
                <a:latin typeface="Century Gothic" panose="020B0502020202020204" pitchFamily="34" charset="0"/>
              </a:rPr>
              <a:t>This instrument consists of a box like container with a graduated knob on the side and an eyepiece at the top.   </a:t>
            </a:r>
          </a:p>
          <a:p>
            <a:pPr algn="just"/>
            <a:r>
              <a:rPr lang="en-US" sz="2100" dirty="0">
                <a:solidFill>
                  <a:srgbClr val="002060"/>
                </a:solidFill>
                <a:latin typeface="Century Gothic" panose="020B0502020202020204" pitchFamily="34" charset="0"/>
              </a:rPr>
              <a:t>The tube containing the water sample is placed in the box.  A small circular, central spot, lighter or darker placed below the sample is observed through the eyepiece.  </a:t>
            </a:r>
          </a:p>
          <a:p>
            <a:pPr algn="just"/>
            <a:r>
              <a:rPr lang="en-US" sz="2100" dirty="0">
                <a:solidFill>
                  <a:srgbClr val="002060"/>
                </a:solidFill>
                <a:latin typeface="Century Gothic" panose="020B0502020202020204" pitchFamily="34" charset="0"/>
              </a:rPr>
              <a:t>It is balanced with the surrounding field by turning the calibrated knob till the spot exactly merges with the surrounding field. </a:t>
            </a:r>
          </a:p>
          <a:p>
            <a:pPr algn="just"/>
            <a:r>
              <a:rPr lang="en-US" sz="2100" dirty="0">
                <a:solidFill>
                  <a:srgbClr val="002060"/>
                </a:solidFill>
                <a:latin typeface="Century Gothic" panose="020B0502020202020204" pitchFamily="34" charset="0"/>
              </a:rPr>
              <a:t> At this instant, the turbidity is read directly from the scale on the dial. </a:t>
            </a:r>
          </a:p>
          <a:p>
            <a:pPr algn="just"/>
            <a:r>
              <a:rPr lang="en-US" sz="2100" dirty="0">
                <a:solidFill>
                  <a:srgbClr val="002060"/>
                </a:solidFill>
                <a:latin typeface="Century Gothic" panose="020B0502020202020204" pitchFamily="34" charset="0"/>
              </a:rPr>
              <a:t> Turbidity from 0 to 150 ppm can be determined by this instrument without using any standard solution. </a:t>
            </a:r>
          </a:p>
          <a:p>
            <a:pPr algn="just">
              <a:lnSpc>
                <a:spcPct val="120000"/>
              </a:lnSpc>
            </a:pPr>
            <a:endParaRPr lang="en-US" sz="2800" dirty="0"/>
          </a:p>
        </p:txBody>
      </p:sp>
    </p:spTree>
    <p:extLst>
      <p:ext uri="{BB962C8B-B14F-4D97-AF65-F5344CB8AC3E}">
        <p14:creationId xmlns:p14="http://schemas.microsoft.com/office/powerpoint/2010/main" val="387327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872D-A178-4E06-9C6E-9D476BB91389}"/>
              </a:ext>
            </a:extLst>
          </p:cNvPr>
          <p:cNvSpPr>
            <a:spLocks noGrp="1"/>
          </p:cNvSpPr>
          <p:nvPr>
            <p:ph type="title"/>
          </p:nvPr>
        </p:nvSpPr>
        <p:spPr/>
        <p:txBody>
          <a:bodyPr/>
          <a:lstStyle/>
          <a:p>
            <a:r>
              <a:rPr lang="en-US" sz="4000" b="1" dirty="0">
                <a:latin typeface="Century Gothic" panose="020B0502020202020204" pitchFamily="34" charset="0"/>
              </a:rPr>
              <a:t>HELLIGE</a:t>
            </a:r>
            <a:r>
              <a:rPr lang="en-US" b="1" dirty="0">
                <a:latin typeface="Century Gothic" panose="020B0502020202020204" pitchFamily="34" charset="0"/>
              </a:rPr>
              <a:t> </a:t>
            </a:r>
            <a:r>
              <a:rPr lang="en-US" sz="4000" b="1" dirty="0">
                <a:latin typeface="Century Gothic" panose="020B0502020202020204" pitchFamily="34" charset="0"/>
              </a:rPr>
              <a:t>TURBIDIMETER</a:t>
            </a:r>
            <a:endParaRPr lang="en-IN" dirty="0"/>
          </a:p>
        </p:txBody>
      </p:sp>
      <p:sp>
        <p:nvSpPr>
          <p:cNvPr id="3" name="Content Placeholder 2">
            <a:extLst>
              <a:ext uri="{FF2B5EF4-FFF2-40B4-BE49-F238E27FC236}">
                <a16:creationId xmlns:a16="http://schemas.microsoft.com/office/drawing/2014/main" id="{90036016-69BC-4447-A10B-EB842749DD8A}"/>
              </a:ext>
            </a:extLst>
          </p:cNvPr>
          <p:cNvSpPr>
            <a:spLocks noGrp="1"/>
          </p:cNvSpPr>
          <p:nvPr>
            <p:ph idx="1"/>
          </p:nvPr>
        </p:nvSpPr>
        <p:spPr>
          <a:xfrm>
            <a:off x="179512" y="1518920"/>
            <a:ext cx="4468688" cy="5064442"/>
          </a:xfrm>
        </p:spPr>
        <p:txBody>
          <a:bodyPr>
            <a:normAutofit/>
          </a:bodyPr>
          <a:lstStyle/>
          <a:p>
            <a:pPr algn="just"/>
            <a:r>
              <a:rPr lang="en-US" sz="2200" dirty="0">
                <a:latin typeface="Century Gothic" panose="020B0502020202020204" pitchFamily="34" charset="0"/>
              </a:rPr>
              <a:t>Working principle of </a:t>
            </a:r>
            <a:r>
              <a:rPr lang="en-US" sz="2200" dirty="0" err="1">
                <a:latin typeface="Century Gothic" panose="020B0502020202020204" pitchFamily="34" charset="0"/>
              </a:rPr>
              <a:t>Hellige</a:t>
            </a:r>
            <a:r>
              <a:rPr lang="en-US" sz="2200" dirty="0">
                <a:latin typeface="Century Gothic" panose="020B0502020202020204" pitchFamily="34" charset="0"/>
              </a:rPr>
              <a:t> and Baylis turbidimeters is based upon the Tyndall effect which consists in comparing direct beam of light unaffected by turbidity with transverse beam that scatters light depending upon the water turbidity. </a:t>
            </a:r>
          </a:p>
          <a:p>
            <a:endParaRPr lang="en-IN" dirty="0"/>
          </a:p>
        </p:txBody>
      </p:sp>
      <p:pic>
        <p:nvPicPr>
          <p:cNvPr id="4" name="Picture 3">
            <a:extLst>
              <a:ext uri="{FF2B5EF4-FFF2-40B4-BE49-F238E27FC236}">
                <a16:creationId xmlns:a16="http://schemas.microsoft.com/office/drawing/2014/main" id="{0300F9A2-0792-4083-BB5B-7CA8D9155BB0}"/>
              </a:ext>
            </a:extLst>
          </p:cNvPr>
          <p:cNvPicPr>
            <a:picLocks noChangeAspect="1" noChangeArrowheads="1"/>
          </p:cNvPicPr>
          <p:nvPr/>
        </p:nvPicPr>
        <p:blipFill>
          <a:blip r:embed="rId2" cstate="print"/>
          <a:srcRect/>
          <a:stretch>
            <a:fillRect/>
          </a:stretch>
        </p:blipFill>
        <p:spPr bwMode="auto">
          <a:xfrm>
            <a:off x="4648200" y="1752600"/>
            <a:ext cx="4191000" cy="4267200"/>
          </a:xfrm>
          <a:prstGeom prst="rect">
            <a:avLst/>
          </a:prstGeom>
          <a:noFill/>
          <a:ln w="9525">
            <a:noFill/>
            <a:miter lim="800000"/>
            <a:headEnd/>
            <a:tailEnd/>
          </a:ln>
        </p:spPr>
      </p:pic>
    </p:spTree>
    <p:extLst>
      <p:ext uri="{BB962C8B-B14F-4D97-AF65-F5344CB8AC3E}">
        <p14:creationId xmlns:p14="http://schemas.microsoft.com/office/powerpoint/2010/main" val="1483645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2</a:t>
            </a:fld>
            <a:endParaRPr lang="en-US" dirty="0"/>
          </a:p>
        </p:txBody>
      </p:sp>
      <p:pic>
        <p:nvPicPr>
          <p:cNvPr id="1028" name="Picture 4" descr="Characteristics of wastewater and chemicals used to clean it | Inovar"/>
          <p:cNvPicPr>
            <a:picLocks noChangeAspect="1" noChangeArrowheads="1"/>
          </p:cNvPicPr>
          <p:nvPr/>
        </p:nvPicPr>
        <p:blipFill>
          <a:blip r:embed="rId2"/>
          <a:srcRect/>
          <a:stretch>
            <a:fillRect/>
          </a:stretch>
        </p:blipFill>
        <p:spPr bwMode="auto">
          <a:xfrm>
            <a:off x="214282" y="428604"/>
            <a:ext cx="8572500" cy="5505451"/>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736"/>
            <a:ext cx="8458200" cy="6096000"/>
          </a:xfrm>
        </p:spPr>
        <p:txBody>
          <a:bodyPr>
            <a:normAutofit/>
          </a:bodyPr>
          <a:lstStyle/>
          <a:p>
            <a:pPr algn="just">
              <a:lnSpc>
                <a:spcPct val="160000"/>
              </a:lnSpc>
              <a:buBlip>
                <a:blip r:embed="rId2"/>
              </a:buBlip>
            </a:pPr>
            <a:r>
              <a:rPr lang="en-US" sz="2100" b="1" dirty="0">
                <a:solidFill>
                  <a:srgbClr val="002060"/>
                </a:solidFill>
                <a:latin typeface="Century Gothic" pitchFamily="34" charset="0"/>
              </a:rPr>
              <a:t>Chemical Impurities:</a:t>
            </a:r>
          </a:p>
          <a:p>
            <a:pPr algn="just">
              <a:lnSpc>
                <a:spcPct val="160000"/>
              </a:lnSpc>
              <a:buBlip>
                <a:blip r:embed="rId2"/>
              </a:buBlip>
            </a:pPr>
            <a:r>
              <a:rPr lang="en-US" sz="2100" b="1" dirty="0">
                <a:solidFill>
                  <a:srgbClr val="002060"/>
                </a:solidFill>
                <a:latin typeface="Century Gothic" pitchFamily="34" charset="0"/>
              </a:rPr>
              <a:t>They may be either organic or inorganic. </a:t>
            </a:r>
          </a:p>
          <a:p>
            <a:pPr algn="just">
              <a:lnSpc>
                <a:spcPct val="160000"/>
              </a:lnSpc>
              <a:buBlip>
                <a:blip r:embed="rId2"/>
              </a:buBlip>
            </a:pPr>
            <a:r>
              <a:rPr lang="en-US" sz="2100" b="1" dirty="0">
                <a:solidFill>
                  <a:srgbClr val="002060"/>
                </a:solidFill>
                <a:latin typeface="Century Gothic" pitchFamily="34" charset="0"/>
              </a:rPr>
              <a:t>They may be present in either suspended or dissolved form. </a:t>
            </a:r>
          </a:p>
          <a:p>
            <a:pPr algn="just">
              <a:lnSpc>
                <a:spcPct val="160000"/>
              </a:lnSpc>
              <a:buBlip>
                <a:blip r:embed="rId2"/>
              </a:buBlip>
            </a:pPr>
            <a:r>
              <a:rPr lang="en-US" sz="2100" b="1" dirty="0">
                <a:solidFill>
                  <a:srgbClr val="002060"/>
                </a:solidFill>
                <a:latin typeface="Century Gothic" pitchFamily="34" charset="0"/>
              </a:rPr>
              <a:t> The suspended organic chemical impurities are due to the presence of vegetables or animals in water.  </a:t>
            </a:r>
          </a:p>
          <a:p>
            <a:pPr algn="just">
              <a:lnSpc>
                <a:spcPct val="160000"/>
              </a:lnSpc>
              <a:buBlip>
                <a:blip r:embed="rId2"/>
              </a:buBlip>
            </a:pPr>
            <a:r>
              <a:rPr lang="en-US" sz="2100" b="1" dirty="0">
                <a:solidFill>
                  <a:srgbClr val="002060"/>
                </a:solidFill>
                <a:latin typeface="Century Gothic" pitchFamily="34" charset="0"/>
              </a:rPr>
              <a:t>The vegetables are in the form of algae, fungi, decayed leaves, etc.  </a:t>
            </a:r>
          </a:p>
          <a:p>
            <a:pPr algn="just">
              <a:lnSpc>
                <a:spcPct val="160000"/>
              </a:lnSpc>
              <a:buBlip>
                <a:blip r:embed="rId2"/>
              </a:buBlip>
            </a:pPr>
            <a:r>
              <a:rPr lang="en-US" sz="2100" b="1" dirty="0">
                <a:solidFill>
                  <a:srgbClr val="002060"/>
                </a:solidFill>
                <a:latin typeface="Century Gothic" pitchFamily="34" charset="0"/>
              </a:rPr>
              <a:t>They impart acidity, colour and taste to water.  </a:t>
            </a:r>
          </a:p>
          <a:p>
            <a:pPr algn="just">
              <a:lnSpc>
                <a:spcPct val="160000"/>
              </a:lnSpc>
              <a:buBlip>
                <a:blip r:embed="rId2"/>
              </a:buBlip>
            </a:pPr>
            <a:r>
              <a:rPr lang="en-US" sz="2100" b="1" dirty="0">
                <a:solidFill>
                  <a:srgbClr val="002060"/>
                </a:solidFill>
                <a:latin typeface="Century Gothic" pitchFamily="34" charset="0"/>
              </a:rPr>
              <a:t>The dissolved organic chemical impurities are due to the melting of vegetables and animals in water. </a:t>
            </a:r>
          </a:p>
          <a:p>
            <a:pPr algn="just">
              <a:lnSpc>
                <a:spcPct val="160000"/>
              </a:lnSpc>
              <a:buBlip>
                <a:blip r:embed="rId2"/>
              </a:buBlip>
            </a:pPr>
            <a:endParaRPr lang="en-US" sz="2800" b="1" dirty="0">
              <a:solidFill>
                <a:srgbClr val="002060"/>
              </a:solidFill>
              <a:latin typeface="Century Gothic" pitchFamily="34" charset="0"/>
            </a:endParaRPr>
          </a:p>
        </p:txBody>
      </p:sp>
      <p:sp>
        <p:nvSpPr>
          <p:cNvPr id="4" name="Title 6"/>
          <p:cNvSpPr>
            <a:spLocks noGrp="1"/>
          </p:cNvSpPr>
          <p:nvPr>
            <p:ph type="title"/>
          </p:nvPr>
        </p:nvSpPr>
        <p:spPr>
          <a:xfrm>
            <a:off x="0" y="18197"/>
            <a:ext cx="9144000" cy="439003"/>
          </a:xfrm>
        </p:spPr>
        <p:txBody>
          <a:bodyPr>
            <a:normAutofit fontScale="90000"/>
          </a:bodyPr>
          <a:lstStyle/>
          <a:p>
            <a:r>
              <a:rPr lang="en-US" sz="3600" b="1" dirty="0">
                <a:latin typeface="Century Gothic" pitchFamily="34" charset="0"/>
              </a:rPr>
              <a:t>S2-SLO 1- Chemical characteristics</a:t>
            </a:r>
          </a:p>
        </p:txBody>
      </p:sp>
    </p:spTree>
    <p:extLst>
      <p:ext uri="{BB962C8B-B14F-4D97-AF65-F5344CB8AC3E}">
        <p14:creationId xmlns:p14="http://schemas.microsoft.com/office/powerpoint/2010/main" val="371951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323528" y="1196752"/>
            <a:ext cx="8334668" cy="4543633"/>
          </a:xfrm>
        </p:spPr>
        <p:txBody>
          <a:bodyPr>
            <a:noAutofit/>
          </a:bodyPr>
          <a:lstStyle/>
          <a:p>
            <a:pPr algn="just">
              <a:lnSpc>
                <a:spcPct val="170000"/>
              </a:lnSpc>
              <a:buBlip>
                <a:blip r:embed="rId2"/>
              </a:buBlip>
            </a:pPr>
            <a:r>
              <a:rPr lang="en-IN" sz="1600" b="1" dirty="0">
                <a:solidFill>
                  <a:srgbClr val="002060"/>
                </a:solidFill>
                <a:latin typeface="Century Gothic" pitchFamily="34" charset="0"/>
              </a:rPr>
              <a:t>The health concerns associated with chemical constituents of drinking-water arise mainly from the ability of chemical constituents to cause adverse health effects after extended exposure time. </a:t>
            </a:r>
          </a:p>
          <a:p>
            <a:pPr algn="just">
              <a:lnSpc>
                <a:spcPct val="170000"/>
              </a:lnSpc>
              <a:buBlip>
                <a:blip r:embed="rId2"/>
              </a:buBlip>
            </a:pPr>
            <a:r>
              <a:rPr lang="en-IN" sz="1600" b="1" dirty="0">
                <a:solidFill>
                  <a:srgbClr val="002060"/>
                </a:solidFill>
                <a:latin typeface="Century Gothic" pitchFamily="34" charset="0"/>
              </a:rPr>
              <a:t>There are few chemical constituents of water that can lead to health problems resulting from even a single exposure.</a:t>
            </a:r>
          </a:p>
          <a:p>
            <a:pPr algn="just">
              <a:lnSpc>
                <a:spcPct val="170000"/>
              </a:lnSpc>
              <a:buBlip>
                <a:blip r:embed="rId2"/>
              </a:buBlip>
            </a:pPr>
            <a:r>
              <a:rPr lang="en-IN" sz="1600" b="1" dirty="0">
                <a:solidFill>
                  <a:srgbClr val="002060"/>
                </a:solidFill>
                <a:latin typeface="Century Gothic" pitchFamily="34" charset="0"/>
              </a:rPr>
              <a:t>pH</a:t>
            </a:r>
          </a:p>
          <a:p>
            <a:pPr algn="just">
              <a:lnSpc>
                <a:spcPct val="170000"/>
              </a:lnSpc>
              <a:buBlip>
                <a:blip r:embed="rId2"/>
              </a:buBlip>
            </a:pPr>
            <a:r>
              <a:rPr lang="en-IN" sz="1600" b="1" dirty="0">
                <a:solidFill>
                  <a:srgbClr val="002060"/>
                </a:solidFill>
                <a:latin typeface="Century Gothic" pitchFamily="34" charset="0"/>
              </a:rPr>
              <a:t>Electrical conductivity</a:t>
            </a:r>
          </a:p>
          <a:p>
            <a:pPr algn="just">
              <a:lnSpc>
                <a:spcPct val="170000"/>
              </a:lnSpc>
              <a:buBlip>
                <a:blip r:embed="rId2"/>
              </a:buBlip>
            </a:pPr>
            <a:r>
              <a:rPr lang="en-IN" sz="1600" b="1" dirty="0">
                <a:solidFill>
                  <a:srgbClr val="002060"/>
                </a:solidFill>
                <a:latin typeface="Century Gothic" pitchFamily="34" charset="0"/>
              </a:rPr>
              <a:t>Salinity</a:t>
            </a:r>
          </a:p>
          <a:p>
            <a:pPr algn="just">
              <a:lnSpc>
                <a:spcPct val="170000"/>
              </a:lnSpc>
              <a:buBlip>
                <a:blip r:embed="rId2"/>
              </a:buBlip>
            </a:pPr>
            <a:r>
              <a:rPr lang="en-IN" sz="1600" b="1" dirty="0">
                <a:solidFill>
                  <a:srgbClr val="002060"/>
                </a:solidFill>
                <a:latin typeface="Century Gothic" pitchFamily="34" charset="0"/>
              </a:rPr>
              <a:t>Alkalinity</a:t>
            </a:r>
          </a:p>
          <a:p>
            <a:pPr algn="just">
              <a:lnSpc>
                <a:spcPct val="170000"/>
              </a:lnSpc>
              <a:buBlip>
                <a:blip r:embed="rId2"/>
              </a:buBlip>
            </a:pPr>
            <a:r>
              <a:rPr lang="en-IN" sz="1600" b="1" dirty="0">
                <a:solidFill>
                  <a:srgbClr val="002060"/>
                </a:solidFill>
                <a:latin typeface="Century Gothic" pitchFamily="34" charset="0"/>
              </a:rPr>
              <a:t>Hardness</a:t>
            </a:r>
          </a:p>
          <a:p>
            <a:pPr algn="just">
              <a:lnSpc>
                <a:spcPct val="170000"/>
              </a:lnSpc>
              <a:buBlip>
                <a:blip r:embed="rId2"/>
              </a:buBlip>
            </a:pPr>
            <a:r>
              <a:rPr lang="en-IN" sz="1600" b="1" dirty="0">
                <a:solidFill>
                  <a:srgbClr val="002060"/>
                </a:solidFill>
                <a:latin typeface="Century Gothic" pitchFamily="34" charset="0"/>
              </a:rPr>
              <a:t>Heavy metals</a:t>
            </a:r>
          </a:p>
          <a:p>
            <a:pPr algn="just">
              <a:lnSpc>
                <a:spcPct val="170000"/>
              </a:lnSpc>
              <a:buBlip>
                <a:blip r:embed="rId2"/>
              </a:buBlip>
            </a:pPr>
            <a:r>
              <a:rPr lang="en-IN" sz="1600" b="1" dirty="0">
                <a:solidFill>
                  <a:srgbClr val="002060"/>
                </a:solidFill>
                <a:latin typeface="Century Gothic" pitchFamily="34" charset="0"/>
              </a:rPr>
              <a:t>Dissolved oxygen</a:t>
            </a:r>
          </a:p>
        </p:txBody>
      </p:sp>
      <p:sp>
        <p:nvSpPr>
          <p:cNvPr id="12290" name="AutoShape 2" descr="The wastewater... - JP Environment Consultancy Services | Facebo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30"/>
            <a:ext cx="8229600" cy="1143000"/>
          </a:xfrm>
        </p:spPr>
        <p:txBody>
          <a:bodyPr/>
          <a:lstStyle/>
          <a:p>
            <a:r>
              <a:rPr lang="en-IN" sz="4000" b="1" dirty="0"/>
              <a:t>CHEMICAL CHARACTERISTICS</a:t>
            </a:r>
            <a:endParaRPr lang="en-IN" b="1" dirty="0"/>
          </a:p>
        </p:txBody>
      </p:sp>
      <p:sp>
        <p:nvSpPr>
          <p:cNvPr id="3" name="Content Placeholder 2"/>
          <p:cNvSpPr>
            <a:spLocks noGrp="1"/>
          </p:cNvSpPr>
          <p:nvPr>
            <p:ph idx="1"/>
          </p:nvPr>
        </p:nvSpPr>
        <p:spPr>
          <a:xfrm>
            <a:off x="285720" y="1285860"/>
            <a:ext cx="8572560" cy="5455508"/>
          </a:xfrm>
        </p:spPr>
        <p:txBody>
          <a:bodyPr>
            <a:normAutofit fontScale="62500" lnSpcReduction="20000"/>
          </a:bodyPr>
          <a:lstStyle/>
          <a:p>
            <a:pPr algn="just">
              <a:lnSpc>
                <a:spcPct val="170000"/>
              </a:lnSpc>
              <a:buBlip>
                <a:blip r:embed="rId2"/>
              </a:buBlip>
            </a:pPr>
            <a:r>
              <a:rPr lang="en-IN" b="1" dirty="0">
                <a:solidFill>
                  <a:srgbClr val="002060"/>
                </a:solidFill>
                <a:latin typeface="Century Gothic" pitchFamily="34" charset="0"/>
              </a:rPr>
              <a:t>pH:</a:t>
            </a:r>
          </a:p>
          <a:p>
            <a:pPr algn="just">
              <a:lnSpc>
                <a:spcPct val="170000"/>
              </a:lnSpc>
              <a:buBlip>
                <a:blip r:embed="rId2"/>
              </a:buBlip>
            </a:pPr>
            <a:r>
              <a:rPr lang="en-IN" b="1" dirty="0">
                <a:solidFill>
                  <a:srgbClr val="002060"/>
                </a:solidFill>
                <a:latin typeface="Century Gothic" pitchFamily="34" charset="0"/>
              </a:rPr>
              <a:t>pH is a measure of how acidic or basic (alkaline) the water is. </a:t>
            </a:r>
          </a:p>
          <a:p>
            <a:pPr algn="just">
              <a:lnSpc>
                <a:spcPct val="170000"/>
              </a:lnSpc>
              <a:buBlip>
                <a:blip r:embed="rId2"/>
              </a:buBlip>
            </a:pPr>
            <a:r>
              <a:rPr lang="en-IN" b="1" dirty="0">
                <a:solidFill>
                  <a:srgbClr val="002060"/>
                </a:solidFill>
                <a:latin typeface="Century Gothic" pitchFamily="34" charset="0"/>
              </a:rPr>
              <a:t>It is defined as the negative log of the hydrogen ion concentration. </a:t>
            </a:r>
          </a:p>
          <a:p>
            <a:pPr algn="just">
              <a:lnSpc>
                <a:spcPct val="170000"/>
              </a:lnSpc>
              <a:buBlip>
                <a:blip r:embed="rId2"/>
              </a:buBlip>
            </a:pPr>
            <a:r>
              <a:rPr lang="en-IN" b="1" dirty="0">
                <a:solidFill>
                  <a:srgbClr val="002060"/>
                </a:solidFill>
                <a:latin typeface="Century Gothic" pitchFamily="34" charset="0"/>
              </a:rPr>
              <a:t>The pH scale is logarithmic and ranges from 0 (very acidic) to 14 (very alkaline). </a:t>
            </a:r>
          </a:p>
          <a:p>
            <a:pPr algn="just">
              <a:lnSpc>
                <a:spcPct val="170000"/>
              </a:lnSpc>
              <a:buBlip>
                <a:blip r:embed="rId2"/>
              </a:buBlip>
            </a:pPr>
            <a:r>
              <a:rPr lang="en-IN" b="1" dirty="0">
                <a:solidFill>
                  <a:srgbClr val="002060"/>
                </a:solidFill>
                <a:latin typeface="Century Gothic" pitchFamily="34" charset="0"/>
              </a:rPr>
              <a:t>For each whole number increase (i.e. 1 to 2) the hydrogen ion concentration decreases tenfold and the water becomes less acidic. T</a:t>
            </a:r>
          </a:p>
          <a:p>
            <a:pPr algn="just">
              <a:lnSpc>
                <a:spcPct val="170000"/>
              </a:lnSpc>
              <a:buBlip>
                <a:blip r:embed="rId2"/>
              </a:buBlip>
            </a:pPr>
            <a:r>
              <a:rPr lang="en-IN" b="1" dirty="0">
                <a:solidFill>
                  <a:srgbClr val="002060"/>
                </a:solidFill>
                <a:latin typeface="Century Gothic" pitchFamily="34" charset="0"/>
              </a:rPr>
              <a:t>he range of natural pH in fresh waters extends from around 4.5, for acid, peaty upland waters, to over 10.0 in waters where there is intense photosynthetic activity by algae. </a:t>
            </a:r>
          </a:p>
          <a:p>
            <a:pPr algn="just">
              <a:lnSpc>
                <a:spcPct val="170000"/>
              </a:lnSpc>
              <a:buBlip>
                <a:blip r:embed="rId2"/>
              </a:buBlip>
            </a:pPr>
            <a:r>
              <a:rPr lang="en-IN" b="1" dirty="0">
                <a:solidFill>
                  <a:srgbClr val="C00000"/>
                </a:solidFill>
                <a:latin typeface="Century Gothic" pitchFamily="34" charset="0"/>
              </a:rPr>
              <a:t>Changes in pH may alter the concentrations of other substances in water to a more toxic form. </a:t>
            </a:r>
            <a:r>
              <a:rPr lang="en-IN" b="1" dirty="0">
                <a:solidFill>
                  <a:srgbClr val="002060"/>
                </a:solidFill>
                <a:latin typeface="Century Gothic" pitchFamily="34" charset="0"/>
              </a:rPr>
              <a:t>Ammonia toxicity, chlorine disinfection efficiency, and metal solubility are all subjective to changes in pH value.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107504" y="1196752"/>
            <a:ext cx="8856984" cy="5386610"/>
          </a:xfrm>
        </p:spPr>
        <p:txBody>
          <a:bodyPr>
            <a:noAutofit/>
          </a:bodyPr>
          <a:lstStyle/>
          <a:p>
            <a:pPr algn="just">
              <a:lnSpc>
                <a:spcPct val="170000"/>
              </a:lnSpc>
              <a:buBlip>
                <a:blip r:embed="rId2"/>
              </a:buBlip>
            </a:pPr>
            <a:r>
              <a:rPr lang="en-IN" sz="1600" b="1" dirty="0">
                <a:solidFill>
                  <a:srgbClr val="C00000"/>
                </a:solidFill>
                <a:latin typeface="Century Gothic" pitchFamily="34" charset="0"/>
              </a:rPr>
              <a:t>ELECTRICAL CONDUCTIVITY</a:t>
            </a:r>
          </a:p>
          <a:p>
            <a:pPr algn="just">
              <a:lnSpc>
                <a:spcPct val="170000"/>
              </a:lnSpc>
              <a:buBlip>
                <a:blip r:embed="rId2"/>
              </a:buBlip>
            </a:pPr>
            <a:r>
              <a:rPr lang="en-IN" sz="1600" b="1" dirty="0">
                <a:solidFill>
                  <a:srgbClr val="C00000"/>
                </a:solidFill>
                <a:latin typeface="Century Gothic" pitchFamily="34" charset="0"/>
              </a:rPr>
              <a:t>The conductivity of water </a:t>
            </a:r>
            <a:r>
              <a:rPr lang="en-IN" sz="1600" b="1" dirty="0">
                <a:solidFill>
                  <a:srgbClr val="002060"/>
                </a:solidFill>
                <a:latin typeface="Century Gothic" pitchFamily="34" charset="0"/>
              </a:rPr>
              <a:t>is an expression of its ability to conduct an electric current as a result of breakdown of dissolved solids into positively and negatively charged ions. </a:t>
            </a:r>
          </a:p>
          <a:p>
            <a:pPr algn="just">
              <a:lnSpc>
                <a:spcPct val="170000"/>
              </a:lnSpc>
              <a:buBlip>
                <a:blip r:embed="rId2"/>
              </a:buBlip>
            </a:pPr>
            <a:r>
              <a:rPr lang="en-IN" sz="1600" b="1" dirty="0">
                <a:solidFill>
                  <a:srgbClr val="002060"/>
                </a:solidFill>
                <a:latin typeface="Century Gothic" pitchFamily="34" charset="0"/>
              </a:rPr>
              <a:t>The major positively charged ions are sodium (Na+ ), calcium (Ca+2), potassium (K+ ) and magnesium (Mg+2). The major negatively charged ions in water include chloride (</a:t>
            </a:r>
            <a:r>
              <a:rPr lang="en-IN" sz="1600" b="1" dirty="0" err="1">
                <a:solidFill>
                  <a:srgbClr val="002060"/>
                </a:solidFill>
                <a:latin typeface="Century Gothic" pitchFamily="34" charset="0"/>
              </a:rPr>
              <a:t>Cl</a:t>
            </a:r>
            <a:r>
              <a:rPr lang="en-IN" sz="1600" b="1" dirty="0">
                <a:solidFill>
                  <a:srgbClr val="002060"/>
                </a:solidFill>
                <a:latin typeface="Century Gothic" pitchFamily="34" charset="0"/>
              </a:rPr>
              <a:t>- ), </a:t>
            </a:r>
            <a:r>
              <a:rPr lang="en-IN" sz="1600" b="1" dirty="0" err="1">
                <a:solidFill>
                  <a:srgbClr val="002060"/>
                </a:solidFill>
                <a:latin typeface="Century Gothic" pitchFamily="34" charset="0"/>
              </a:rPr>
              <a:t>sulfate</a:t>
            </a:r>
            <a:r>
              <a:rPr lang="en-IN" sz="1600" b="1" dirty="0">
                <a:solidFill>
                  <a:srgbClr val="002060"/>
                </a:solidFill>
                <a:latin typeface="Century Gothic" pitchFamily="34" charset="0"/>
              </a:rPr>
              <a:t> (SO4 -2 ), carbonate (CO3 -2 ), and bicarbonate (HCO3 - ). Nitrates (NO3 -2 ) and phosphates (PO4 -3 ) are minor contributors to conductivity, although they are very important biologically. </a:t>
            </a:r>
          </a:p>
          <a:p>
            <a:pPr algn="just">
              <a:lnSpc>
                <a:spcPct val="170000"/>
              </a:lnSpc>
              <a:buBlip>
                <a:blip r:embed="rId2"/>
              </a:buBlip>
            </a:pPr>
            <a:r>
              <a:rPr lang="en-IN" sz="1600" b="1" dirty="0">
                <a:solidFill>
                  <a:srgbClr val="C00000"/>
                </a:solidFill>
                <a:latin typeface="Century Gothic" pitchFamily="34" charset="0"/>
              </a:rPr>
              <a:t>Conductivity will vary with water source: </a:t>
            </a:r>
            <a:r>
              <a:rPr lang="en-IN" sz="1600" b="1" dirty="0">
                <a:solidFill>
                  <a:srgbClr val="002060"/>
                </a:solidFill>
                <a:latin typeface="Century Gothic" pitchFamily="34" charset="0"/>
              </a:rPr>
              <a:t>ground water, water drained from agricultural fields, municipal waste water, rainfall. </a:t>
            </a:r>
          </a:p>
          <a:p>
            <a:pPr algn="just">
              <a:lnSpc>
                <a:spcPct val="170000"/>
              </a:lnSpc>
              <a:buBlip>
                <a:blip r:embed="rId2"/>
              </a:buBlip>
            </a:pPr>
            <a:r>
              <a:rPr lang="en-IN" sz="1600" b="1" dirty="0">
                <a:solidFill>
                  <a:srgbClr val="002060"/>
                </a:solidFill>
                <a:latin typeface="Century Gothic" pitchFamily="34" charset="0"/>
              </a:rPr>
              <a:t>Therefore, conductivity can indicate groundwater seepage or a sewage leak.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654032"/>
          </a:xfrm>
        </p:spPr>
        <p:txBody>
          <a:bodyPr>
            <a:normAutofit/>
          </a:bodyPr>
          <a:lstStyle/>
          <a:p>
            <a:r>
              <a:rPr lang="en-IN" sz="3600" b="1" dirty="0"/>
              <a:t>CHEMICAL CHARACTERISTICS</a:t>
            </a:r>
          </a:p>
        </p:txBody>
      </p:sp>
      <p:sp>
        <p:nvSpPr>
          <p:cNvPr id="3" name="Content Placeholder 2"/>
          <p:cNvSpPr>
            <a:spLocks noGrp="1"/>
          </p:cNvSpPr>
          <p:nvPr>
            <p:ph idx="1"/>
          </p:nvPr>
        </p:nvSpPr>
        <p:spPr>
          <a:xfrm>
            <a:off x="0" y="980728"/>
            <a:ext cx="9144000" cy="6215082"/>
          </a:xfrm>
        </p:spPr>
        <p:txBody>
          <a:bodyPr>
            <a:normAutofit fontScale="47500" lnSpcReduction="20000"/>
          </a:bodyPr>
          <a:lstStyle/>
          <a:p>
            <a:pPr algn="just">
              <a:lnSpc>
                <a:spcPct val="220000"/>
              </a:lnSpc>
              <a:buBlip>
                <a:blip r:embed="rId2"/>
              </a:buBlip>
            </a:pPr>
            <a:r>
              <a:rPr lang="en-IN" b="1" dirty="0">
                <a:solidFill>
                  <a:srgbClr val="C00000"/>
                </a:solidFill>
                <a:latin typeface="Century Gothic" pitchFamily="34" charset="0"/>
              </a:rPr>
              <a:t>Salinity:</a:t>
            </a:r>
          </a:p>
          <a:p>
            <a:pPr algn="just">
              <a:lnSpc>
                <a:spcPct val="220000"/>
              </a:lnSpc>
              <a:buBlip>
                <a:blip r:embed="rId2"/>
              </a:buBlip>
            </a:pPr>
            <a:r>
              <a:rPr lang="en-IN" b="1" dirty="0">
                <a:solidFill>
                  <a:srgbClr val="C00000"/>
                </a:solidFill>
                <a:latin typeface="Century Gothic" pitchFamily="34" charset="0"/>
              </a:rPr>
              <a:t>Salinity is a measure of the amount of salts in the water. </a:t>
            </a:r>
            <a:r>
              <a:rPr lang="en-IN" b="1" dirty="0">
                <a:solidFill>
                  <a:srgbClr val="002060"/>
                </a:solidFill>
                <a:latin typeface="Century Gothic" pitchFamily="34" charset="0"/>
              </a:rPr>
              <a:t>Because dissolved ions increase salinity as well as conductivity, the two measures are related. </a:t>
            </a:r>
          </a:p>
          <a:p>
            <a:pPr algn="just">
              <a:lnSpc>
                <a:spcPct val="220000"/>
              </a:lnSpc>
              <a:buBlip>
                <a:blip r:embed="rId2"/>
              </a:buBlip>
            </a:pPr>
            <a:r>
              <a:rPr lang="en-IN" b="1" dirty="0">
                <a:solidFill>
                  <a:srgbClr val="002060"/>
                </a:solidFill>
                <a:latin typeface="Century Gothic" pitchFamily="34" charset="0"/>
              </a:rPr>
              <a:t>The salts in sea water are primarily sodium chloride (</a:t>
            </a:r>
            <a:r>
              <a:rPr lang="en-IN" b="1" dirty="0" err="1">
                <a:solidFill>
                  <a:srgbClr val="002060"/>
                </a:solidFill>
                <a:latin typeface="Century Gothic" pitchFamily="34" charset="0"/>
              </a:rPr>
              <a:t>NaCl</a:t>
            </a:r>
            <a:r>
              <a:rPr lang="en-IN" b="1" dirty="0">
                <a:solidFill>
                  <a:srgbClr val="002060"/>
                </a:solidFill>
                <a:latin typeface="Century Gothic" pitchFamily="34" charset="0"/>
              </a:rPr>
              <a:t>). </a:t>
            </a:r>
          </a:p>
          <a:p>
            <a:pPr algn="just">
              <a:lnSpc>
                <a:spcPct val="220000"/>
              </a:lnSpc>
              <a:buBlip>
                <a:blip r:embed="rId2"/>
              </a:buBlip>
            </a:pPr>
            <a:r>
              <a:rPr lang="en-IN" b="1" dirty="0">
                <a:solidFill>
                  <a:srgbClr val="002060"/>
                </a:solidFill>
                <a:latin typeface="Century Gothic" pitchFamily="34" charset="0"/>
              </a:rPr>
              <a:t>However, other saline waters owe their high salinity to a combination of dissolved ions including sodium, chloride, carbonate and </a:t>
            </a:r>
            <a:r>
              <a:rPr lang="en-IN" b="1" dirty="0" err="1">
                <a:solidFill>
                  <a:srgbClr val="002060"/>
                </a:solidFill>
                <a:latin typeface="Century Gothic" pitchFamily="34" charset="0"/>
              </a:rPr>
              <a:t>sulfate</a:t>
            </a:r>
            <a:r>
              <a:rPr lang="en-IN" b="1" dirty="0">
                <a:solidFill>
                  <a:srgbClr val="002060"/>
                </a:solidFill>
                <a:latin typeface="Century Gothic" pitchFamily="34" charset="0"/>
              </a:rPr>
              <a:t>. </a:t>
            </a:r>
          </a:p>
          <a:p>
            <a:pPr algn="just">
              <a:lnSpc>
                <a:spcPct val="220000"/>
              </a:lnSpc>
              <a:buBlip>
                <a:blip r:embed="rId2"/>
              </a:buBlip>
            </a:pPr>
            <a:r>
              <a:rPr lang="en-IN" b="1" dirty="0">
                <a:solidFill>
                  <a:srgbClr val="002060"/>
                </a:solidFill>
                <a:latin typeface="Century Gothic" pitchFamily="34" charset="0"/>
              </a:rPr>
              <a:t>Salts and other substances affect the quality of water used for irrigation or drinking. </a:t>
            </a:r>
          </a:p>
          <a:p>
            <a:pPr algn="just">
              <a:lnSpc>
                <a:spcPct val="220000"/>
              </a:lnSpc>
              <a:buBlip>
                <a:blip r:embed="rId2"/>
              </a:buBlip>
            </a:pPr>
            <a:r>
              <a:rPr lang="en-IN" b="1" dirty="0">
                <a:solidFill>
                  <a:srgbClr val="002060"/>
                </a:solidFill>
                <a:latin typeface="Century Gothic" pitchFamily="34" charset="0"/>
              </a:rPr>
              <a:t>They also have a critical influence on aquatic biota, and every kind of organism has a typical salinity range that it can tolerate. T</a:t>
            </a:r>
          </a:p>
          <a:p>
            <a:pPr algn="just">
              <a:lnSpc>
                <a:spcPct val="220000"/>
              </a:lnSpc>
              <a:buBlip>
                <a:blip r:embed="rId2"/>
              </a:buBlip>
            </a:pPr>
            <a:r>
              <a:rPr lang="en-IN" b="1" dirty="0">
                <a:solidFill>
                  <a:srgbClr val="C00000"/>
                </a:solidFill>
                <a:latin typeface="Century Gothic" pitchFamily="34" charset="0"/>
              </a:rPr>
              <a:t>The presence of a high salt content may make water unsuitable for domestic, agricultural or industrial use. Moreover, the ionic composition of the water can be critical. </a:t>
            </a:r>
          </a:p>
          <a:p>
            <a:pPr algn="just">
              <a:lnSpc>
                <a:spcPct val="220000"/>
              </a:lnSpc>
              <a:buBlip>
                <a:blip r:embed="rId2"/>
              </a:buBlip>
            </a:pPr>
            <a:r>
              <a:rPr lang="en-IN" b="1" dirty="0">
                <a:solidFill>
                  <a:srgbClr val="002060"/>
                </a:solidFill>
                <a:latin typeface="Century Gothic" pitchFamily="34" charset="0"/>
              </a:rPr>
              <a:t>For example, </a:t>
            </a:r>
            <a:r>
              <a:rPr lang="en-IN" b="1" dirty="0" err="1">
                <a:solidFill>
                  <a:srgbClr val="002060"/>
                </a:solidFill>
                <a:latin typeface="Century Gothic" pitchFamily="34" charset="0"/>
              </a:rPr>
              <a:t>Cladocerans</a:t>
            </a:r>
            <a:r>
              <a:rPr lang="en-IN" b="1" dirty="0">
                <a:solidFill>
                  <a:srgbClr val="002060"/>
                </a:solidFill>
                <a:latin typeface="Century Gothic" pitchFamily="34" charset="0"/>
              </a:rPr>
              <a:t> (water fleas) are far more sensitive to potassium chloride than sodium chloride at the same concentration.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642918"/>
          </a:xfrm>
        </p:spPr>
        <p:txBody>
          <a:bodyPr>
            <a:normAutofit/>
          </a:bodyPr>
          <a:lstStyle/>
          <a:p>
            <a:r>
              <a:rPr lang="en-IN" sz="3600" b="1" dirty="0"/>
              <a:t>CHEMICAL CHARACTERISTICS</a:t>
            </a:r>
          </a:p>
        </p:txBody>
      </p:sp>
      <p:sp>
        <p:nvSpPr>
          <p:cNvPr id="3" name="Content Placeholder 2"/>
          <p:cNvSpPr>
            <a:spLocks noGrp="1"/>
          </p:cNvSpPr>
          <p:nvPr>
            <p:ph idx="1"/>
          </p:nvPr>
        </p:nvSpPr>
        <p:spPr>
          <a:xfrm>
            <a:off x="142860" y="980728"/>
            <a:ext cx="8858280" cy="5596674"/>
          </a:xfrm>
        </p:spPr>
        <p:txBody>
          <a:bodyPr>
            <a:noAutofit/>
          </a:bodyPr>
          <a:lstStyle/>
          <a:p>
            <a:pPr algn="just">
              <a:lnSpc>
                <a:spcPct val="170000"/>
              </a:lnSpc>
              <a:buBlip>
                <a:blip r:embed="rId2"/>
              </a:buBlip>
            </a:pPr>
            <a:r>
              <a:rPr lang="en-IN" sz="1500" b="1" dirty="0">
                <a:solidFill>
                  <a:srgbClr val="C00000"/>
                </a:solidFill>
                <a:latin typeface="Century Gothic" pitchFamily="34" charset="0"/>
              </a:rPr>
              <a:t>Alkalinity</a:t>
            </a:r>
          </a:p>
          <a:p>
            <a:pPr algn="just">
              <a:lnSpc>
                <a:spcPct val="170000"/>
              </a:lnSpc>
              <a:buBlip>
                <a:blip r:embed="rId2"/>
              </a:buBlip>
            </a:pPr>
            <a:r>
              <a:rPr lang="en-IN" sz="1500" b="1" dirty="0">
                <a:solidFill>
                  <a:srgbClr val="002060"/>
                </a:solidFill>
                <a:latin typeface="Century Gothic" pitchFamily="34" charset="0"/>
              </a:rPr>
              <a:t>The alkalinity of natural water is generally due to the </a:t>
            </a:r>
            <a:r>
              <a:rPr lang="en-IN" sz="1500" b="1" dirty="0">
                <a:solidFill>
                  <a:srgbClr val="C00000"/>
                </a:solidFill>
                <a:latin typeface="Century Gothic" pitchFamily="34" charset="0"/>
              </a:rPr>
              <a:t>presence of bicarbonates </a:t>
            </a:r>
            <a:r>
              <a:rPr lang="en-IN" sz="1500" b="1" dirty="0">
                <a:solidFill>
                  <a:srgbClr val="002060"/>
                </a:solidFill>
                <a:latin typeface="Century Gothic" pitchFamily="34" charset="0"/>
              </a:rPr>
              <a:t>formed in </a:t>
            </a:r>
            <a:r>
              <a:rPr lang="en-IN" sz="1500" b="1" dirty="0">
                <a:solidFill>
                  <a:srgbClr val="C00000"/>
                </a:solidFill>
                <a:latin typeface="Century Gothic" pitchFamily="34" charset="0"/>
              </a:rPr>
              <a:t>reactions</a:t>
            </a:r>
            <a:r>
              <a:rPr lang="en-IN" sz="1500" b="1" dirty="0">
                <a:solidFill>
                  <a:srgbClr val="002060"/>
                </a:solidFill>
                <a:latin typeface="Century Gothic" pitchFamily="34" charset="0"/>
              </a:rPr>
              <a:t> in the soils through which the water percolates. </a:t>
            </a:r>
          </a:p>
          <a:p>
            <a:pPr algn="just">
              <a:lnSpc>
                <a:spcPct val="170000"/>
              </a:lnSpc>
              <a:buBlip>
                <a:blip r:embed="rId2"/>
              </a:buBlip>
            </a:pPr>
            <a:r>
              <a:rPr lang="en-IN" sz="1500" b="1" dirty="0">
                <a:solidFill>
                  <a:srgbClr val="002060"/>
                </a:solidFill>
                <a:latin typeface="Century Gothic" pitchFamily="34" charset="0"/>
              </a:rPr>
              <a:t>It is a measure of the capacity of the water to neutralize acids and it reflects its buffer capacity. It may also be attributed to the presence of carbonates and hydroxides. </a:t>
            </a:r>
          </a:p>
          <a:p>
            <a:pPr algn="just">
              <a:lnSpc>
                <a:spcPct val="170000"/>
              </a:lnSpc>
              <a:buBlip>
                <a:blip r:embed="rId2"/>
              </a:buBlip>
            </a:pPr>
            <a:r>
              <a:rPr lang="en-IN" sz="1500" b="1" dirty="0">
                <a:solidFill>
                  <a:srgbClr val="002060"/>
                </a:solidFill>
                <a:latin typeface="Century Gothic" pitchFamily="34" charset="0"/>
              </a:rPr>
              <a:t>Alkalinity is important for fish and aquatic life because it protects or buffers against rapid pH changes. Living organisms, especially aquatic life, function best in a pH range of 6.0 to 9.0. </a:t>
            </a:r>
          </a:p>
          <a:p>
            <a:pPr algn="just">
              <a:lnSpc>
                <a:spcPct val="170000"/>
              </a:lnSpc>
              <a:buBlip>
                <a:blip r:embed="rId2"/>
              </a:buBlip>
            </a:pPr>
            <a:r>
              <a:rPr lang="en-IN" sz="1500" b="1" dirty="0">
                <a:solidFill>
                  <a:srgbClr val="002060"/>
                </a:solidFill>
                <a:latin typeface="Century Gothic" pitchFamily="34" charset="0"/>
              </a:rPr>
              <a:t>Higher alkalinity levels in surface waters can buffer the acid rain and other acid wastes. </a:t>
            </a:r>
          </a:p>
          <a:p>
            <a:pPr algn="just">
              <a:lnSpc>
                <a:spcPct val="170000"/>
              </a:lnSpc>
              <a:buBlip>
                <a:blip r:embed="rId2"/>
              </a:buBlip>
            </a:pPr>
            <a:r>
              <a:rPr lang="en-IN" sz="1500" b="1" dirty="0">
                <a:solidFill>
                  <a:srgbClr val="002060"/>
                </a:solidFill>
                <a:latin typeface="Century Gothic" pitchFamily="34" charset="0"/>
              </a:rPr>
              <a:t>Alkalinity in streams is influenced by </a:t>
            </a:r>
            <a:r>
              <a:rPr lang="en-IN" sz="1500" b="1" dirty="0">
                <a:solidFill>
                  <a:srgbClr val="C00000"/>
                </a:solidFill>
                <a:latin typeface="Century Gothic" pitchFamily="34" charset="0"/>
              </a:rPr>
              <a:t>rocks and soils, salts, certain plant activities</a:t>
            </a:r>
            <a:r>
              <a:rPr lang="en-IN" sz="1500" b="1" dirty="0">
                <a:solidFill>
                  <a:srgbClr val="002060"/>
                </a:solidFill>
                <a:latin typeface="Century Gothic" pitchFamily="34" charset="0"/>
              </a:rPr>
              <a:t>, and certain industrial wastewater discharges. </a:t>
            </a:r>
          </a:p>
          <a:p>
            <a:pPr algn="just">
              <a:lnSpc>
                <a:spcPct val="170000"/>
              </a:lnSpc>
              <a:buBlip>
                <a:blip r:embed="rId2"/>
              </a:buBlip>
            </a:pPr>
            <a:r>
              <a:rPr lang="en-IN" sz="1500" b="1" dirty="0">
                <a:solidFill>
                  <a:srgbClr val="002060"/>
                </a:solidFill>
                <a:latin typeface="Century Gothic" pitchFamily="34" charset="0"/>
              </a:rPr>
              <a:t>Low nutrient (</a:t>
            </a:r>
            <a:r>
              <a:rPr lang="en-IN" sz="1500" b="1" dirty="0" err="1">
                <a:solidFill>
                  <a:srgbClr val="002060"/>
                </a:solidFill>
                <a:latin typeface="Century Gothic" pitchFamily="34" charset="0"/>
              </a:rPr>
              <a:t>oligotrophic</a:t>
            </a:r>
            <a:r>
              <a:rPr lang="en-IN" sz="1500" b="1" dirty="0">
                <a:solidFill>
                  <a:srgbClr val="002060"/>
                </a:solidFill>
                <a:latin typeface="Century Gothic" pitchFamily="34" charset="0"/>
              </a:rPr>
              <a:t>) lakes tend to have lower alkalinity while high nutrient (</a:t>
            </a:r>
            <a:r>
              <a:rPr lang="en-IN" sz="1500" b="1" dirty="0" err="1">
                <a:solidFill>
                  <a:srgbClr val="002060"/>
                </a:solidFill>
                <a:latin typeface="Century Gothic" pitchFamily="34" charset="0"/>
              </a:rPr>
              <a:t>eutrophic</a:t>
            </a:r>
            <a:r>
              <a:rPr lang="en-IN" sz="1500" b="1" dirty="0">
                <a:solidFill>
                  <a:srgbClr val="002060"/>
                </a:solidFill>
                <a:latin typeface="Century Gothic" pitchFamily="34" charset="0"/>
              </a:rPr>
              <a:t>) lakes have a tendency of higher alkalinity.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14282" y="1214422"/>
            <a:ext cx="8715436" cy="5429288"/>
          </a:xfrm>
        </p:spPr>
        <p:txBody>
          <a:bodyPr>
            <a:normAutofit fontScale="62500" lnSpcReduction="20000"/>
          </a:bodyPr>
          <a:lstStyle/>
          <a:p>
            <a:pPr algn="just">
              <a:lnSpc>
                <a:spcPct val="220000"/>
              </a:lnSpc>
              <a:buBlip>
                <a:blip r:embed="rId2"/>
              </a:buBlip>
            </a:pPr>
            <a:r>
              <a:rPr lang="en-IN" b="1" dirty="0">
                <a:solidFill>
                  <a:srgbClr val="C00000"/>
                </a:solidFill>
                <a:latin typeface="Century Gothic" pitchFamily="34" charset="0"/>
              </a:rPr>
              <a:t>HARDNESS:</a:t>
            </a:r>
          </a:p>
          <a:p>
            <a:pPr algn="just">
              <a:lnSpc>
                <a:spcPct val="220000"/>
              </a:lnSpc>
              <a:buBlip>
                <a:blip r:embed="rId2"/>
              </a:buBlip>
            </a:pPr>
            <a:r>
              <a:rPr lang="en-IN" b="1" dirty="0">
                <a:solidFill>
                  <a:srgbClr val="002060"/>
                </a:solidFill>
                <a:latin typeface="Century Gothic" pitchFamily="34" charset="0"/>
              </a:rPr>
              <a:t>Hardness is a natural characteristic of water which can enhance its palatability and consumer acceptability for drinking purposes. </a:t>
            </a:r>
          </a:p>
          <a:p>
            <a:pPr algn="just">
              <a:lnSpc>
                <a:spcPct val="220000"/>
              </a:lnSpc>
              <a:buBlip>
                <a:blip r:embed="rId2"/>
              </a:buBlip>
            </a:pPr>
            <a:r>
              <a:rPr lang="en-IN" b="1" dirty="0">
                <a:solidFill>
                  <a:srgbClr val="002060"/>
                </a:solidFill>
                <a:latin typeface="Century Gothic" pitchFamily="34" charset="0"/>
              </a:rPr>
              <a:t>The hardness of water is due to the </a:t>
            </a:r>
            <a:r>
              <a:rPr lang="en-IN" b="1" dirty="0">
                <a:solidFill>
                  <a:srgbClr val="C00000"/>
                </a:solidFill>
                <a:latin typeface="Century Gothic" pitchFamily="34" charset="0"/>
              </a:rPr>
              <a:t>presence of calcium and magnesium </a:t>
            </a:r>
            <a:r>
              <a:rPr lang="en-IN" b="1" dirty="0">
                <a:solidFill>
                  <a:srgbClr val="002060"/>
                </a:solidFill>
                <a:latin typeface="Century Gothic" pitchFamily="34" charset="0"/>
              </a:rPr>
              <a:t>minerals that are naturally present in the water. </a:t>
            </a:r>
          </a:p>
          <a:p>
            <a:pPr algn="just">
              <a:lnSpc>
                <a:spcPct val="220000"/>
              </a:lnSpc>
              <a:buBlip>
                <a:blip r:embed="rId2"/>
              </a:buBlip>
            </a:pPr>
            <a:r>
              <a:rPr lang="en-IN" b="1" dirty="0">
                <a:solidFill>
                  <a:srgbClr val="002060"/>
                </a:solidFill>
                <a:latin typeface="Century Gothic" pitchFamily="34" charset="0"/>
              </a:rPr>
              <a:t>The common signs of a hard water supply are </a:t>
            </a:r>
            <a:r>
              <a:rPr lang="en-IN" b="1" dirty="0">
                <a:solidFill>
                  <a:srgbClr val="C00000"/>
                </a:solidFill>
                <a:latin typeface="Century Gothic" pitchFamily="34" charset="0"/>
              </a:rPr>
              <a:t>poor lathering of soaps </a:t>
            </a:r>
            <a:r>
              <a:rPr lang="en-IN" b="1" dirty="0">
                <a:solidFill>
                  <a:srgbClr val="002060"/>
                </a:solidFill>
                <a:latin typeface="Century Gothic" pitchFamily="34" charset="0"/>
              </a:rPr>
              <a:t>and scum. </a:t>
            </a:r>
          </a:p>
          <a:p>
            <a:pPr algn="just">
              <a:lnSpc>
                <a:spcPct val="220000"/>
              </a:lnSpc>
              <a:buBlip>
                <a:blip r:embed="rId2"/>
              </a:buBlip>
            </a:pPr>
            <a:r>
              <a:rPr lang="en-IN" b="1" dirty="0">
                <a:solidFill>
                  <a:srgbClr val="002060"/>
                </a:solidFill>
                <a:latin typeface="Century Gothic" pitchFamily="34" charset="0"/>
              </a:rPr>
              <a:t>The hardness is made up of two parts: temporary (carbonate) and permanent (non carbonate) hardness. The temporary hardness of water can easily be removed by boiling the water.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50001" y="1417638"/>
            <a:ext cx="8643998" cy="5715016"/>
          </a:xfrm>
        </p:spPr>
        <p:txBody>
          <a:bodyPr>
            <a:normAutofit/>
          </a:bodyPr>
          <a:lstStyle/>
          <a:p>
            <a:pPr algn="just">
              <a:lnSpc>
                <a:spcPct val="150000"/>
              </a:lnSpc>
              <a:buBlip>
                <a:blip r:embed="rId2"/>
              </a:buBlip>
            </a:pPr>
            <a:r>
              <a:rPr lang="en-IN" sz="1800" b="1" dirty="0">
                <a:solidFill>
                  <a:srgbClr val="C00000"/>
                </a:solidFill>
                <a:latin typeface="Century Gothic" panose="020B0502020202020204" pitchFamily="34" charset="0"/>
              </a:rPr>
              <a:t>HEAVY METALS:</a:t>
            </a:r>
            <a:endParaRPr lang="en-IN" sz="1700" b="1" dirty="0">
              <a:solidFill>
                <a:srgbClr val="C00000"/>
              </a:solidFill>
              <a:latin typeface="Century Gothic" pitchFamily="34" charset="0"/>
            </a:endParaRPr>
          </a:p>
          <a:p>
            <a:pPr algn="just">
              <a:lnSpc>
                <a:spcPct val="150000"/>
              </a:lnSpc>
              <a:buBlip>
                <a:blip r:embed="rId2"/>
              </a:buBlip>
            </a:pPr>
            <a:r>
              <a:rPr lang="en-IN" sz="1700" b="1" dirty="0">
                <a:solidFill>
                  <a:srgbClr val="002060"/>
                </a:solidFill>
                <a:latin typeface="Century Gothic" pitchFamily="34" charset="0"/>
              </a:rPr>
              <a:t>Heavy metal refers to </a:t>
            </a:r>
            <a:r>
              <a:rPr lang="en-IN" sz="1700" b="1" dirty="0">
                <a:solidFill>
                  <a:srgbClr val="C00000"/>
                </a:solidFill>
                <a:latin typeface="Century Gothic" pitchFamily="34" charset="0"/>
              </a:rPr>
              <a:t>any metallic chemical element </a:t>
            </a:r>
            <a:r>
              <a:rPr lang="en-IN" sz="1700" b="1" dirty="0">
                <a:solidFill>
                  <a:srgbClr val="002060"/>
                </a:solidFill>
                <a:latin typeface="Century Gothic" pitchFamily="34" charset="0"/>
              </a:rPr>
              <a:t>that has a relatively </a:t>
            </a:r>
            <a:r>
              <a:rPr lang="en-IN" sz="1700" b="1" dirty="0">
                <a:solidFill>
                  <a:srgbClr val="C00000"/>
                </a:solidFill>
                <a:latin typeface="Century Gothic" pitchFamily="34" charset="0"/>
              </a:rPr>
              <a:t>high density </a:t>
            </a:r>
            <a:r>
              <a:rPr lang="en-IN" sz="1700" b="1" dirty="0">
                <a:solidFill>
                  <a:srgbClr val="002060"/>
                </a:solidFill>
                <a:latin typeface="Century Gothic" pitchFamily="34" charset="0"/>
              </a:rPr>
              <a:t>and is toxic or </a:t>
            </a:r>
            <a:r>
              <a:rPr lang="en-IN" sz="1700" b="1" dirty="0">
                <a:solidFill>
                  <a:srgbClr val="C00000"/>
                </a:solidFill>
                <a:latin typeface="Century Gothic" pitchFamily="34" charset="0"/>
              </a:rPr>
              <a:t>poisonous at low concentration</a:t>
            </a:r>
            <a:r>
              <a:rPr lang="en-IN" sz="1700" b="1" dirty="0">
                <a:solidFill>
                  <a:srgbClr val="002060"/>
                </a:solidFill>
                <a:latin typeface="Century Gothic" pitchFamily="34" charset="0"/>
              </a:rPr>
              <a:t>. </a:t>
            </a:r>
          </a:p>
          <a:p>
            <a:pPr algn="just">
              <a:lnSpc>
                <a:spcPct val="150000"/>
              </a:lnSpc>
              <a:buBlip>
                <a:blip r:embed="rId2"/>
              </a:buBlip>
            </a:pPr>
            <a:r>
              <a:rPr lang="en-IN" sz="1700" b="1" dirty="0">
                <a:solidFill>
                  <a:srgbClr val="002060"/>
                </a:solidFill>
                <a:latin typeface="Century Gothic" pitchFamily="34" charset="0"/>
              </a:rPr>
              <a:t>The some major examples of heavy metals are mercury (Hg), cadmium (</a:t>
            </a:r>
            <a:r>
              <a:rPr lang="en-IN" sz="1700" b="1" dirty="0" err="1">
                <a:solidFill>
                  <a:srgbClr val="002060"/>
                </a:solidFill>
                <a:latin typeface="Century Gothic" pitchFamily="34" charset="0"/>
              </a:rPr>
              <a:t>Cd</a:t>
            </a:r>
            <a:r>
              <a:rPr lang="en-IN" sz="1700" b="1" dirty="0">
                <a:solidFill>
                  <a:srgbClr val="002060"/>
                </a:solidFill>
                <a:latin typeface="Century Gothic" pitchFamily="34" charset="0"/>
              </a:rPr>
              <a:t>), arsenic (As), chromium (Cr), nickel (Ni), copper (Cu), cobalt (Co) and lead (Pb) etc. </a:t>
            </a:r>
          </a:p>
          <a:p>
            <a:pPr algn="just">
              <a:lnSpc>
                <a:spcPct val="150000"/>
              </a:lnSpc>
              <a:buBlip>
                <a:blip r:embed="rId2"/>
              </a:buBlip>
            </a:pPr>
            <a:r>
              <a:rPr lang="en-IN" sz="1700" b="1" dirty="0">
                <a:solidFill>
                  <a:srgbClr val="002060"/>
                </a:solidFill>
                <a:latin typeface="Century Gothic" pitchFamily="34" charset="0"/>
              </a:rPr>
              <a:t>These are the natural components of geological environment. </a:t>
            </a:r>
          </a:p>
          <a:p>
            <a:pPr algn="just">
              <a:lnSpc>
                <a:spcPct val="150000"/>
              </a:lnSpc>
              <a:buBlip>
                <a:blip r:embed="rId2"/>
              </a:buBlip>
            </a:pPr>
            <a:r>
              <a:rPr lang="en-IN" sz="1700" b="1" dirty="0">
                <a:solidFill>
                  <a:srgbClr val="002060"/>
                </a:solidFill>
                <a:latin typeface="Century Gothic" pitchFamily="34" charset="0"/>
              </a:rPr>
              <a:t>They enter the human body via food, drinking water and air to small extent. Some heavy metals (e.g. copper, selenium, zinc) are necessary to keep up the metabolism of the human body as trace elements. </a:t>
            </a:r>
          </a:p>
          <a:p>
            <a:pPr algn="just">
              <a:lnSpc>
                <a:spcPct val="150000"/>
              </a:lnSpc>
              <a:buBlip>
                <a:blip r:embed="rId2"/>
              </a:buBlip>
            </a:pPr>
            <a:r>
              <a:rPr lang="en-IN" sz="1700" b="1" dirty="0">
                <a:solidFill>
                  <a:srgbClr val="002060"/>
                </a:solidFill>
                <a:latin typeface="Century Gothic" pitchFamily="34" charset="0"/>
              </a:rPr>
              <a:t>However, they can be </a:t>
            </a:r>
            <a:r>
              <a:rPr lang="en-IN" sz="1700" b="1" dirty="0">
                <a:solidFill>
                  <a:srgbClr val="C00000"/>
                </a:solidFill>
                <a:latin typeface="Century Gothic" pitchFamily="34" charset="0"/>
              </a:rPr>
              <a:t>poisonous at higher concentrations </a:t>
            </a:r>
            <a:r>
              <a:rPr lang="en-IN" sz="1700" b="1" dirty="0">
                <a:solidFill>
                  <a:srgbClr val="002060"/>
                </a:solidFill>
                <a:latin typeface="Century Gothic" pitchFamily="34" charset="0"/>
              </a:rPr>
              <a:t>leading to various serious diseases.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14282" y="1214422"/>
            <a:ext cx="8715436" cy="5429288"/>
          </a:xfrm>
        </p:spPr>
        <p:txBody>
          <a:bodyPr>
            <a:normAutofit fontScale="85000" lnSpcReduction="20000"/>
          </a:bodyPr>
          <a:lstStyle/>
          <a:p>
            <a:pPr algn="just">
              <a:lnSpc>
                <a:spcPct val="150000"/>
              </a:lnSpc>
              <a:buBlip>
                <a:blip r:embed="rId2"/>
              </a:buBlip>
            </a:pPr>
            <a:r>
              <a:rPr lang="en-IN" sz="2000" b="1" dirty="0">
                <a:solidFill>
                  <a:srgbClr val="C00000"/>
                </a:solidFill>
                <a:latin typeface="Century Gothic" panose="020B0502020202020204" pitchFamily="34" charset="0"/>
              </a:rPr>
              <a:t>DISSOLVED OXYGEN</a:t>
            </a:r>
          </a:p>
          <a:p>
            <a:pPr algn="just">
              <a:lnSpc>
                <a:spcPct val="150000"/>
              </a:lnSpc>
              <a:buBlip>
                <a:blip r:embed="rId2"/>
              </a:buBlip>
            </a:pPr>
            <a:r>
              <a:rPr lang="en-IN" sz="2000" b="1" dirty="0">
                <a:solidFill>
                  <a:srgbClr val="002060"/>
                </a:solidFill>
                <a:latin typeface="Century Gothic" pitchFamily="34" charset="0"/>
              </a:rPr>
              <a:t>Dissolved oxygen is the amount of </a:t>
            </a:r>
            <a:r>
              <a:rPr lang="en-IN" sz="2000" b="1" dirty="0">
                <a:solidFill>
                  <a:srgbClr val="C00000"/>
                </a:solidFill>
                <a:latin typeface="Century Gothic" pitchFamily="34" charset="0"/>
              </a:rPr>
              <a:t>gaseous oxygen </a:t>
            </a:r>
            <a:r>
              <a:rPr lang="en-IN" sz="2000" b="1" dirty="0">
                <a:solidFill>
                  <a:srgbClr val="002060"/>
                </a:solidFill>
                <a:latin typeface="Century Gothic" pitchFamily="34" charset="0"/>
              </a:rPr>
              <a:t>(O2) dissolved in an aqueous solution. </a:t>
            </a:r>
          </a:p>
          <a:p>
            <a:pPr algn="just">
              <a:lnSpc>
                <a:spcPct val="150000"/>
              </a:lnSpc>
              <a:buBlip>
                <a:blip r:embed="rId2"/>
              </a:buBlip>
            </a:pPr>
            <a:r>
              <a:rPr lang="en-IN" sz="2000" b="1" dirty="0">
                <a:solidFill>
                  <a:srgbClr val="002060"/>
                </a:solidFill>
                <a:latin typeface="Century Gothic" pitchFamily="34" charset="0"/>
              </a:rPr>
              <a:t>It </a:t>
            </a:r>
            <a:r>
              <a:rPr lang="en-IN" sz="2000" b="1" dirty="0">
                <a:solidFill>
                  <a:srgbClr val="C00000"/>
                </a:solidFill>
                <a:latin typeface="Century Gothic" pitchFamily="34" charset="0"/>
              </a:rPr>
              <a:t>gets into water by diffusion from the surrounding air</a:t>
            </a:r>
            <a:r>
              <a:rPr lang="en-IN" sz="2000" b="1" dirty="0">
                <a:solidFill>
                  <a:srgbClr val="002060"/>
                </a:solidFill>
                <a:latin typeface="Century Gothic" pitchFamily="34" charset="0"/>
              </a:rPr>
              <a:t>, by aeration (rapid movement), and as a waste product of photosynthesis. </a:t>
            </a:r>
          </a:p>
          <a:p>
            <a:pPr algn="just">
              <a:lnSpc>
                <a:spcPct val="150000"/>
              </a:lnSpc>
              <a:buBlip>
                <a:blip r:embed="rId2"/>
              </a:buBlip>
            </a:pPr>
            <a:r>
              <a:rPr lang="en-IN" sz="2000" b="1" dirty="0">
                <a:solidFill>
                  <a:srgbClr val="C00000"/>
                </a:solidFill>
                <a:latin typeface="Century Gothic" pitchFamily="34" charset="0"/>
              </a:rPr>
              <a:t>The oxygen in dissolved form </a:t>
            </a:r>
            <a:r>
              <a:rPr lang="en-IN" sz="2000" b="1" dirty="0">
                <a:solidFill>
                  <a:srgbClr val="002060"/>
                </a:solidFill>
                <a:latin typeface="Century Gothic" pitchFamily="34" charset="0"/>
              </a:rPr>
              <a:t>is needed by most </a:t>
            </a:r>
            <a:r>
              <a:rPr lang="en-IN" sz="2000" b="1" dirty="0">
                <a:solidFill>
                  <a:srgbClr val="C00000"/>
                </a:solidFill>
                <a:latin typeface="Century Gothic" pitchFamily="34" charset="0"/>
              </a:rPr>
              <a:t>aquatic organisms </a:t>
            </a:r>
            <a:r>
              <a:rPr lang="en-IN" sz="2000" b="1" dirty="0">
                <a:solidFill>
                  <a:srgbClr val="002060"/>
                </a:solidFill>
                <a:latin typeface="Century Gothic" pitchFamily="34" charset="0"/>
              </a:rPr>
              <a:t>to survive and grow. </a:t>
            </a:r>
          </a:p>
          <a:p>
            <a:pPr algn="just">
              <a:lnSpc>
                <a:spcPct val="150000"/>
              </a:lnSpc>
              <a:buBlip>
                <a:blip r:embed="rId2"/>
              </a:buBlip>
            </a:pPr>
            <a:r>
              <a:rPr lang="en-IN" sz="2000" b="1" dirty="0">
                <a:solidFill>
                  <a:srgbClr val="002060"/>
                </a:solidFill>
                <a:latin typeface="Century Gothic" pitchFamily="34" charset="0"/>
              </a:rPr>
              <a:t>Organisms such as trout and stoneflies require high amount of DO while some others like catfish, worms and dragonflies can survive in somewhat lower amount. </a:t>
            </a:r>
          </a:p>
          <a:p>
            <a:pPr algn="just">
              <a:lnSpc>
                <a:spcPct val="150000"/>
              </a:lnSpc>
              <a:buBlip>
                <a:blip r:embed="rId2"/>
              </a:buBlip>
            </a:pPr>
            <a:r>
              <a:rPr lang="en-IN" sz="2000" b="1" dirty="0">
                <a:solidFill>
                  <a:srgbClr val="C00000"/>
                </a:solidFill>
                <a:latin typeface="Century Gothic" pitchFamily="34" charset="0"/>
              </a:rPr>
              <a:t>The absence of enough amount of oxygen in water can lead to death of adults and juveniles,</a:t>
            </a:r>
            <a:r>
              <a:rPr lang="en-IN" sz="2000" b="1" dirty="0">
                <a:solidFill>
                  <a:srgbClr val="002060"/>
                </a:solidFill>
                <a:latin typeface="Century Gothic" pitchFamily="34" charset="0"/>
              </a:rPr>
              <a:t> reduction in growth, failure of eggs/larvae to survive, change of species present in a given water body. The hypoxic condition in water body (DO&lt; 3mg/L) causes reduced cell functioning and disrupts circulatory fluid balance in aquatic system, eventually leading to death.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14282" y="1142984"/>
            <a:ext cx="8929718" cy="5715016"/>
          </a:xfrm>
        </p:spPr>
        <p:txBody>
          <a:bodyPr>
            <a:normAutofit fontScale="85000" lnSpcReduction="10000"/>
          </a:bodyPr>
          <a:lstStyle/>
          <a:p>
            <a:pPr algn="just">
              <a:lnSpc>
                <a:spcPct val="200000"/>
              </a:lnSpc>
              <a:buBlip>
                <a:blip r:embed="rId2"/>
              </a:buBlip>
            </a:pPr>
            <a:r>
              <a:rPr lang="en-IN" sz="1900" dirty="0">
                <a:solidFill>
                  <a:srgbClr val="C00000"/>
                </a:solidFill>
                <a:latin typeface="Century Gothic" pitchFamily="34" charset="0"/>
              </a:rPr>
              <a:t>BOD</a:t>
            </a:r>
            <a:endParaRPr lang="en-IN" sz="1900" b="1" dirty="0">
              <a:solidFill>
                <a:srgbClr val="C00000"/>
              </a:solidFill>
              <a:latin typeface="Century Gothic" pitchFamily="34" charset="0"/>
            </a:endParaRPr>
          </a:p>
          <a:p>
            <a:pPr algn="just">
              <a:lnSpc>
                <a:spcPct val="200000"/>
              </a:lnSpc>
              <a:buBlip>
                <a:blip r:embed="rId2"/>
              </a:buBlip>
            </a:pPr>
            <a:r>
              <a:rPr lang="en-IN" sz="1900" b="1" dirty="0">
                <a:solidFill>
                  <a:srgbClr val="002060"/>
                </a:solidFill>
                <a:latin typeface="Century Gothic" pitchFamily="34" charset="0"/>
              </a:rPr>
              <a:t>Biochemical oxygen demand the </a:t>
            </a:r>
            <a:r>
              <a:rPr lang="en-IN" sz="1900" b="1" dirty="0">
                <a:solidFill>
                  <a:srgbClr val="C00000"/>
                </a:solidFill>
                <a:latin typeface="Century Gothic" pitchFamily="34" charset="0"/>
              </a:rPr>
              <a:t>amount of dissolved oxygen </a:t>
            </a:r>
            <a:r>
              <a:rPr lang="en-IN" sz="1900" b="1" dirty="0">
                <a:solidFill>
                  <a:srgbClr val="002060"/>
                </a:solidFill>
                <a:latin typeface="Century Gothic" pitchFamily="34" charset="0"/>
              </a:rPr>
              <a:t>required by aerobic </a:t>
            </a:r>
            <a:r>
              <a:rPr lang="en-IN" sz="1900" b="1" dirty="0">
                <a:solidFill>
                  <a:srgbClr val="C00000"/>
                </a:solidFill>
                <a:latin typeface="Century Gothic" pitchFamily="34" charset="0"/>
              </a:rPr>
              <a:t>biological organisms </a:t>
            </a:r>
            <a:r>
              <a:rPr lang="en-IN" sz="1900" b="1" dirty="0">
                <a:solidFill>
                  <a:srgbClr val="002060"/>
                </a:solidFill>
                <a:latin typeface="Century Gothic" pitchFamily="34" charset="0"/>
              </a:rPr>
              <a:t>to degrade the </a:t>
            </a:r>
            <a:r>
              <a:rPr lang="en-IN" sz="1900" b="1" dirty="0">
                <a:solidFill>
                  <a:srgbClr val="C00000"/>
                </a:solidFill>
                <a:latin typeface="Century Gothic" pitchFamily="34" charset="0"/>
              </a:rPr>
              <a:t>organic material present </a:t>
            </a:r>
            <a:r>
              <a:rPr lang="en-IN" sz="1900" b="1" dirty="0">
                <a:solidFill>
                  <a:srgbClr val="002060"/>
                </a:solidFill>
                <a:latin typeface="Century Gothic" pitchFamily="34" charset="0"/>
              </a:rPr>
              <a:t>in a water body at certain temperature over a specific time period. </a:t>
            </a:r>
          </a:p>
          <a:p>
            <a:pPr algn="just">
              <a:lnSpc>
                <a:spcPct val="200000"/>
              </a:lnSpc>
              <a:buBlip>
                <a:blip r:embed="rId2"/>
              </a:buBlip>
            </a:pPr>
            <a:r>
              <a:rPr lang="en-IN" sz="1900" b="1" dirty="0">
                <a:solidFill>
                  <a:srgbClr val="002060"/>
                </a:solidFill>
                <a:latin typeface="Century Gothic" pitchFamily="34" charset="0"/>
              </a:rPr>
              <a:t>It widely used as an </a:t>
            </a:r>
            <a:r>
              <a:rPr lang="en-IN" sz="1900" b="1" dirty="0">
                <a:solidFill>
                  <a:srgbClr val="C00000"/>
                </a:solidFill>
                <a:latin typeface="Century Gothic" pitchFamily="34" charset="0"/>
              </a:rPr>
              <a:t>indication of the organic quality </a:t>
            </a:r>
            <a:r>
              <a:rPr lang="en-IN" sz="1900" b="1" dirty="0">
                <a:solidFill>
                  <a:srgbClr val="002060"/>
                </a:solidFill>
                <a:latin typeface="Century Gothic" pitchFamily="34" charset="0"/>
              </a:rPr>
              <a:t>of water and thus representing </a:t>
            </a:r>
            <a:r>
              <a:rPr lang="en-IN" sz="1900" b="1" dirty="0">
                <a:solidFill>
                  <a:srgbClr val="C00000"/>
                </a:solidFill>
                <a:latin typeface="Century Gothic" pitchFamily="34" charset="0"/>
              </a:rPr>
              <a:t>the pollution load. </a:t>
            </a:r>
            <a:r>
              <a:rPr lang="en-IN" sz="1900" b="1" dirty="0">
                <a:solidFill>
                  <a:srgbClr val="002060"/>
                </a:solidFill>
                <a:latin typeface="Century Gothic" pitchFamily="34" charset="0"/>
              </a:rPr>
              <a:t>It is most commonly expressed in milligrams of oxygen consumed per litre of sample during 5 days (BOD5) of incubation at 20°C. </a:t>
            </a:r>
          </a:p>
          <a:p>
            <a:pPr algn="just">
              <a:lnSpc>
                <a:spcPct val="200000"/>
              </a:lnSpc>
              <a:buBlip>
                <a:blip r:embed="rId2"/>
              </a:buBlip>
            </a:pPr>
            <a:r>
              <a:rPr lang="en-IN" sz="1900" b="1" dirty="0">
                <a:solidFill>
                  <a:srgbClr val="002060"/>
                </a:solidFill>
                <a:latin typeface="Century Gothic" pitchFamily="34" charset="0"/>
              </a:rPr>
              <a:t>When organic matter decomposes, microorganisms (such as bacteria and fungi) feed upon this decaying material and eventually the matter becomes oxidized. The harder the microorganisms work, the more oxygen will be used up giving a high measure of BOD, leaving less oxygen for other life in the water.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a:t>
            </a:fld>
            <a:endParaRPr lang="en-US" dirty="0"/>
          </a:p>
        </p:txBody>
      </p:sp>
      <p:pic>
        <p:nvPicPr>
          <p:cNvPr id="80898" name="Picture 2"/>
          <p:cNvPicPr>
            <a:picLocks noChangeAspect="1" noChangeArrowheads="1"/>
          </p:cNvPicPr>
          <p:nvPr/>
        </p:nvPicPr>
        <p:blipFill rotWithShape="1">
          <a:blip r:embed="rId2"/>
          <a:srcRect l="1865" t="26715" r="1219" b="-787"/>
          <a:stretch/>
        </p:blipFill>
        <p:spPr bwMode="auto">
          <a:xfrm>
            <a:off x="493145" y="1412777"/>
            <a:ext cx="8543352" cy="4392488"/>
          </a:xfrm>
          <a:prstGeom prst="rect">
            <a:avLst/>
          </a:prstGeom>
          <a:noFill/>
          <a:ln w="9525">
            <a:noFill/>
            <a:miter lim="800000"/>
            <a:headEnd/>
            <a:tailEnd/>
          </a:ln>
          <a:effectLst/>
        </p:spPr>
      </p:pic>
      <p:sp>
        <p:nvSpPr>
          <p:cNvPr id="7" name="Title 6">
            <a:extLst>
              <a:ext uri="{FF2B5EF4-FFF2-40B4-BE49-F238E27FC236}">
                <a16:creationId xmlns:a16="http://schemas.microsoft.com/office/drawing/2014/main" id="{FC7DC226-550B-4DD2-B2B1-F2EFCC471791}"/>
              </a:ext>
            </a:extLst>
          </p:cNvPr>
          <p:cNvSpPr>
            <a:spLocks noGrp="1"/>
          </p:cNvSpPr>
          <p:nvPr>
            <p:ph type="title"/>
          </p:nvPr>
        </p:nvSpPr>
        <p:spPr>
          <a:xfrm>
            <a:off x="164381" y="378975"/>
            <a:ext cx="9144000" cy="439003"/>
          </a:xfrm>
        </p:spPr>
        <p:txBody>
          <a:bodyPr>
            <a:normAutofit fontScale="90000"/>
          </a:bodyPr>
          <a:lstStyle/>
          <a:p>
            <a:r>
              <a:rPr lang="en-US" sz="3600" b="1" dirty="0">
                <a:latin typeface="Century Gothic" pitchFamily="34" charset="0"/>
              </a:rPr>
              <a:t>PHYSICAL, CHEMICAL AND BIOLOGICAL PROPERTIES OF WASTE WATER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51520" y="1417638"/>
            <a:ext cx="8640960" cy="5165724"/>
          </a:xfrm>
        </p:spPr>
        <p:txBody>
          <a:bodyPr>
            <a:normAutofit fontScale="85000" lnSpcReduction="10000"/>
          </a:bodyPr>
          <a:lstStyle/>
          <a:p>
            <a:pPr algn="just">
              <a:lnSpc>
                <a:spcPct val="160000"/>
              </a:lnSpc>
              <a:buBlip>
                <a:blip r:embed="rId2"/>
              </a:buBlip>
            </a:pPr>
            <a:r>
              <a:rPr lang="en-IN" sz="2000" dirty="0">
                <a:solidFill>
                  <a:srgbClr val="C00000"/>
                </a:solidFill>
                <a:latin typeface="Century Gothic" pitchFamily="34" charset="0"/>
              </a:rPr>
              <a:t>COD:</a:t>
            </a:r>
            <a:endParaRPr lang="en-IN" sz="2000" b="1" dirty="0">
              <a:solidFill>
                <a:srgbClr val="C00000"/>
              </a:solidFill>
              <a:latin typeface="Century Gothic" pitchFamily="34" charset="0"/>
            </a:endParaRPr>
          </a:p>
          <a:p>
            <a:pPr algn="just">
              <a:lnSpc>
                <a:spcPct val="160000"/>
              </a:lnSpc>
              <a:buBlip>
                <a:blip r:embed="rId2"/>
              </a:buBlip>
            </a:pPr>
            <a:r>
              <a:rPr lang="en-IN" sz="2000" b="1" dirty="0">
                <a:solidFill>
                  <a:srgbClr val="002060"/>
                </a:solidFill>
                <a:latin typeface="Century Gothic" pitchFamily="34" charset="0"/>
              </a:rPr>
              <a:t>Chemical Oxygen Demand (COD) determines the quantity of oxygen required to </a:t>
            </a:r>
            <a:r>
              <a:rPr lang="en-IN" sz="2000" b="1" dirty="0">
                <a:solidFill>
                  <a:srgbClr val="C00000"/>
                </a:solidFill>
                <a:latin typeface="Century Gothic" pitchFamily="34" charset="0"/>
              </a:rPr>
              <a:t>oxidize</a:t>
            </a:r>
            <a:r>
              <a:rPr lang="en-IN" sz="2000" b="1" dirty="0">
                <a:solidFill>
                  <a:srgbClr val="002060"/>
                </a:solidFill>
                <a:latin typeface="Century Gothic" pitchFamily="34" charset="0"/>
              </a:rPr>
              <a:t> the organic matter present in water body under specific conditions of oxidizing agent, temperature and time. </a:t>
            </a:r>
          </a:p>
          <a:p>
            <a:pPr algn="just">
              <a:lnSpc>
                <a:spcPct val="160000"/>
              </a:lnSpc>
              <a:buBlip>
                <a:blip r:embed="rId2"/>
              </a:buBlip>
            </a:pPr>
            <a:r>
              <a:rPr lang="en-IN" sz="2000" b="1" dirty="0">
                <a:solidFill>
                  <a:srgbClr val="002060"/>
                </a:solidFill>
                <a:latin typeface="Century Gothic" pitchFamily="34" charset="0"/>
              </a:rPr>
              <a:t>COD is an important water quality parameter as it provides an index to assess the effect discharged wastewater will have on the receiving environment. </a:t>
            </a:r>
          </a:p>
          <a:p>
            <a:pPr algn="just">
              <a:lnSpc>
                <a:spcPct val="160000"/>
              </a:lnSpc>
              <a:buBlip>
                <a:blip r:embed="rId2"/>
              </a:buBlip>
            </a:pPr>
            <a:r>
              <a:rPr lang="en-IN" sz="2000" b="1" dirty="0">
                <a:solidFill>
                  <a:srgbClr val="002060"/>
                </a:solidFill>
                <a:latin typeface="Century Gothic" pitchFamily="34" charset="0"/>
              </a:rPr>
              <a:t>Higher COD levels represent the presence of greater amount of oxidizable organic material in the sample, the degradation of which will again lead to hypoxic conditions in the water body. </a:t>
            </a:r>
          </a:p>
          <a:p>
            <a:pPr algn="just">
              <a:lnSpc>
                <a:spcPct val="160000"/>
              </a:lnSpc>
              <a:buBlip>
                <a:blip r:embed="rId2"/>
              </a:buBlip>
            </a:pPr>
            <a:r>
              <a:rPr lang="en-IN" sz="2000" b="1" dirty="0">
                <a:solidFill>
                  <a:srgbClr val="002060"/>
                </a:solidFill>
                <a:latin typeface="Century Gothic" pitchFamily="34" charset="0"/>
              </a:rPr>
              <a:t>The </a:t>
            </a:r>
            <a:r>
              <a:rPr lang="en-IN" sz="2000" b="1" dirty="0">
                <a:solidFill>
                  <a:srgbClr val="C00000"/>
                </a:solidFill>
                <a:latin typeface="Century Gothic" pitchFamily="34" charset="0"/>
              </a:rPr>
              <a:t>ratio of BOD to COD </a:t>
            </a:r>
            <a:r>
              <a:rPr lang="en-IN" sz="2000" b="1" dirty="0">
                <a:solidFill>
                  <a:srgbClr val="002060"/>
                </a:solidFill>
                <a:latin typeface="Century Gothic" pitchFamily="34" charset="0"/>
              </a:rPr>
              <a:t>indicates the </a:t>
            </a:r>
            <a:r>
              <a:rPr lang="en-IN" sz="2000" b="1" dirty="0">
                <a:solidFill>
                  <a:srgbClr val="C00000"/>
                </a:solidFill>
                <a:latin typeface="Century Gothic" pitchFamily="34" charset="0"/>
              </a:rPr>
              <a:t>percent of organic material </a:t>
            </a:r>
            <a:r>
              <a:rPr lang="en-IN" sz="2000" b="1" dirty="0">
                <a:solidFill>
                  <a:srgbClr val="002060"/>
                </a:solidFill>
                <a:latin typeface="Century Gothic" pitchFamily="34" charset="0"/>
              </a:rPr>
              <a:t>in water that can be degraded by natural microorganism in the environment.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BIOLOGICAL CHARACTERISTICS</a:t>
            </a:r>
          </a:p>
        </p:txBody>
      </p:sp>
      <p:sp>
        <p:nvSpPr>
          <p:cNvPr id="3" name="Content Placeholder 2"/>
          <p:cNvSpPr>
            <a:spLocks noGrp="1"/>
          </p:cNvSpPr>
          <p:nvPr>
            <p:ph idx="1"/>
          </p:nvPr>
        </p:nvSpPr>
        <p:spPr>
          <a:xfrm>
            <a:off x="214282" y="1214422"/>
            <a:ext cx="8643998" cy="5214974"/>
          </a:xfrm>
        </p:spPr>
        <p:txBody>
          <a:bodyPr>
            <a:normAutofit/>
          </a:bodyPr>
          <a:lstStyle/>
          <a:p>
            <a:pPr algn="just">
              <a:lnSpc>
                <a:spcPct val="200000"/>
              </a:lnSpc>
              <a:buBlip>
                <a:blip r:embed="rId2"/>
              </a:buBlip>
            </a:pPr>
            <a:r>
              <a:rPr lang="en-IN" sz="2000" b="1" dirty="0">
                <a:solidFill>
                  <a:srgbClr val="002060"/>
                </a:solidFill>
                <a:latin typeface="Century Gothic" pitchFamily="34" charset="0"/>
              </a:rPr>
              <a:t>Microbial Contamination:</a:t>
            </a:r>
          </a:p>
          <a:p>
            <a:pPr algn="just">
              <a:lnSpc>
                <a:spcPct val="200000"/>
              </a:lnSpc>
              <a:buBlip>
                <a:blip r:embed="rId2"/>
              </a:buBlip>
            </a:pPr>
            <a:r>
              <a:rPr lang="en-IN" sz="2000" b="1" dirty="0">
                <a:solidFill>
                  <a:srgbClr val="002060"/>
                </a:solidFill>
                <a:latin typeface="Century Gothic" pitchFamily="34" charset="0"/>
              </a:rPr>
              <a:t>Microbial Contamination: Microbial contamination is one of the major concerns of water quality. Many types of microorganisms are naturally present in the water such as </a:t>
            </a:r>
          </a:p>
          <a:p>
            <a:pPr algn="just">
              <a:lnSpc>
                <a:spcPct val="200000"/>
              </a:lnSpc>
              <a:buBlip>
                <a:blip r:embed="rId2"/>
              </a:buBlip>
            </a:pPr>
            <a:r>
              <a:rPr lang="en-IN" sz="2000" b="1" dirty="0" err="1">
                <a:solidFill>
                  <a:srgbClr val="002060"/>
                </a:solidFill>
                <a:latin typeface="Century Gothic" pitchFamily="34" charset="0"/>
              </a:rPr>
              <a:t>Protozoans</a:t>
            </a:r>
            <a:r>
              <a:rPr lang="en-IN" sz="2000" b="1" dirty="0">
                <a:solidFill>
                  <a:srgbClr val="002060"/>
                </a:solidFill>
                <a:latin typeface="Century Gothic" pitchFamily="34" charset="0"/>
              </a:rPr>
              <a:t> -Amoeba, cryptosporidium, </a:t>
            </a:r>
            <a:r>
              <a:rPr lang="en-IN" sz="2000" b="1" dirty="0" err="1">
                <a:solidFill>
                  <a:srgbClr val="002060"/>
                </a:solidFill>
                <a:latin typeface="Century Gothic" pitchFamily="34" charset="0"/>
              </a:rPr>
              <a:t>giardia</a:t>
            </a:r>
            <a:r>
              <a:rPr lang="en-IN" sz="2000" b="1" dirty="0">
                <a:solidFill>
                  <a:srgbClr val="002060"/>
                </a:solidFill>
                <a:latin typeface="Century Gothic" pitchFamily="34" charset="0"/>
              </a:rPr>
              <a:t>,</a:t>
            </a:r>
          </a:p>
          <a:p>
            <a:pPr algn="just">
              <a:lnSpc>
                <a:spcPct val="200000"/>
              </a:lnSpc>
              <a:buBlip>
                <a:blip r:embed="rId2"/>
              </a:buBlip>
            </a:pPr>
            <a:r>
              <a:rPr lang="en-IN" sz="2000" b="1" dirty="0">
                <a:solidFill>
                  <a:srgbClr val="002060"/>
                </a:solidFill>
                <a:latin typeface="Century Gothic" pitchFamily="34" charset="0"/>
              </a:rPr>
              <a:t>Bacteria – Salmonella, typhus, cholera, </a:t>
            </a:r>
            <a:r>
              <a:rPr lang="en-IN" sz="2000" b="1" dirty="0" err="1">
                <a:solidFill>
                  <a:srgbClr val="002060"/>
                </a:solidFill>
                <a:latin typeface="Century Gothic" pitchFamily="34" charset="0"/>
              </a:rPr>
              <a:t>shigella</a:t>
            </a:r>
            <a:r>
              <a:rPr lang="en-IN" sz="2000" b="1" dirty="0">
                <a:solidFill>
                  <a:srgbClr val="002060"/>
                </a:solidFill>
                <a:latin typeface="Century Gothic" pitchFamily="34" charset="0"/>
              </a:rPr>
              <a:t>, </a:t>
            </a:r>
          </a:p>
          <a:p>
            <a:pPr algn="just">
              <a:lnSpc>
                <a:spcPct val="200000"/>
              </a:lnSpc>
              <a:buBlip>
                <a:blip r:embed="rId2"/>
              </a:buBlip>
            </a:pPr>
            <a:r>
              <a:rPr lang="en-IN" sz="2000" b="1" dirty="0">
                <a:solidFill>
                  <a:srgbClr val="002060"/>
                </a:solidFill>
                <a:latin typeface="Century Gothic" pitchFamily="34" charset="0"/>
              </a:rPr>
              <a:t>Viruses –Polio, hepatitis A, meningitis, encephalitis,… </a:t>
            </a:r>
          </a:p>
          <a:p>
            <a:pPr algn="just">
              <a:lnSpc>
                <a:spcPct val="200000"/>
              </a:lnSpc>
              <a:buBlip>
                <a:blip r:embed="rId2"/>
              </a:buBlip>
            </a:pPr>
            <a:r>
              <a:rPr lang="en-IN" sz="2000" b="1" dirty="0" err="1">
                <a:solidFill>
                  <a:srgbClr val="002060"/>
                </a:solidFill>
                <a:latin typeface="Century Gothic" pitchFamily="34" charset="0"/>
              </a:rPr>
              <a:t>Helminths</a:t>
            </a:r>
            <a:r>
              <a:rPr lang="en-IN" sz="2000" b="1" dirty="0">
                <a:solidFill>
                  <a:srgbClr val="002060"/>
                </a:solidFill>
                <a:latin typeface="Century Gothic" pitchFamily="34" charset="0"/>
              </a:rPr>
              <a:t> –Guinea worm, hookworm, roundworm,…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600" b="1" dirty="0"/>
              <a:t>BIOLOGICAL CHARACTERISTICS</a:t>
            </a:r>
          </a:p>
        </p:txBody>
      </p:sp>
      <p:sp>
        <p:nvSpPr>
          <p:cNvPr id="3" name="Content Placeholder 2"/>
          <p:cNvSpPr>
            <a:spLocks noGrp="1"/>
          </p:cNvSpPr>
          <p:nvPr>
            <p:ph idx="1"/>
          </p:nvPr>
        </p:nvSpPr>
        <p:spPr>
          <a:xfrm>
            <a:off x="0" y="1015174"/>
            <a:ext cx="9144000" cy="4525963"/>
          </a:xfrm>
        </p:spPr>
        <p:txBody>
          <a:bodyPr>
            <a:noAutofit/>
          </a:bodyPr>
          <a:lstStyle/>
          <a:p>
            <a:pPr algn="just">
              <a:lnSpc>
                <a:spcPct val="170000"/>
              </a:lnSpc>
              <a:buBlip>
                <a:blip r:embed="rId2"/>
              </a:buBlip>
            </a:pPr>
            <a:r>
              <a:rPr lang="en-IN" sz="1600" b="1" dirty="0">
                <a:solidFill>
                  <a:srgbClr val="C00000"/>
                </a:solidFill>
                <a:latin typeface="Century Gothic" pitchFamily="34" charset="0"/>
              </a:rPr>
              <a:t>TOTAL COLIFORM</a:t>
            </a:r>
          </a:p>
          <a:p>
            <a:pPr algn="just">
              <a:lnSpc>
                <a:spcPct val="170000"/>
              </a:lnSpc>
              <a:buBlip>
                <a:blip r:embed="rId2"/>
              </a:buBlip>
            </a:pPr>
            <a:r>
              <a:rPr lang="en-IN" sz="1600" b="1" dirty="0">
                <a:solidFill>
                  <a:srgbClr val="C00000"/>
                </a:solidFill>
                <a:latin typeface="Century Gothic" pitchFamily="34" charset="0"/>
              </a:rPr>
              <a:t>Total coliform bacteria</a:t>
            </a:r>
            <a:r>
              <a:rPr lang="en-IN" sz="1600" b="1" dirty="0">
                <a:solidFill>
                  <a:srgbClr val="002060"/>
                </a:solidFill>
                <a:latin typeface="Century Gothic" pitchFamily="34" charset="0"/>
              </a:rPr>
              <a:t>, </a:t>
            </a:r>
            <a:r>
              <a:rPr lang="en-IN" sz="1600" b="1" dirty="0" err="1">
                <a:solidFill>
                  <a:srgbClr val="C00000"/>
                </a:solidFill>
                <a:latin typeface="Century Gothic" pitchFamily="34" charset="0"/>
              </a:rPr>
              <a:t>fecal</a:t>
            </a:r>
            <a:r>
              <a:rPr lang="en-IN" sz="1600" b="1" dirty="0">
                <a:solidFill>
                  <a:srgbClr val="C00000"/>
                </a:solidFill>
                <a:latin typeface="Century Gothic" pitchFamily="34" charset="0"/>
              </a:rPr>
              <a:t> coliform </a:t>
            </a:r>
            <a:r>
              <a:rPr lang="en-IN" sz="1600" b="1" dirty="0">
                <a:solidFill>
                  <a:srgbClr val="002060"/>
                </a:solidFill>
                <a:latin typeface="Century Gothic" pitchFamily="34" charset="0"/>
              </a:rPr>
              <a:t>bacteria, and </a:t>
            </a:r>
            <a:r>
              <a:rPr lang="en-IN" sz="1600" b="1" dirty="0">
                <a:solidFill>
                  <a:srgbClr val="C00000"/>
                </a:solidFill>
                <a:latin typeface="Century Gothic" pitchFamily="34" charset="0"/>
              </a:rPr>
              <a:t>E. coli </a:t>
            </a:r>
            <a:r>
              <a:rPr lang="en-IN" sz="1600" b="1" dirty="0">
                <a:solidFill>
                  <a:srgbClr val="002060"/>
                </a:solidFill>
                <a:latin typeface="Century Gothic" pitchFamily="34" charset="0"/>
              </a:rPr>
              <a:t>are all considered indicators of water contaminated with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matter. </a:t>
            </a:r>
          </a:p>
          <a:p>
            <a:pPr algn="just">
              <a:lnSpc>
                <a:spcPct val="170000"/>
              </a:lnSpc>
              <a:buBlip>
                <a:blip r:embed="rId2"/>
              </a:buBlip>
            </a:pPr>
            <a:r>
              <a:rPr lang="en-IN" sz="1600" b="1" dirty="0">
                <a:solidFill>
                  <a:srgbClr val="C00000"/>
                </a:solidFill>
                <a:latin typeface="Century Gothic" pitchFamily="34" charset="0"/>
              </a:rPr>
              <a:t>Contaminated water may contain other pathogens </a:t>
            </a:r>
            <a:r>
              <a:rPr lang="en-IN" sz="1600" b="1" dirty="0">
                <a:solidFill>
                  <a:srgbClr val="002060"/>
                </a:solidFill>
                <a:latin typeface="Century Gothic" pitchFamily="34" charset="0"/>
              </a:rPr>
              <a:t>(micro-organisms that cause illness) that are more difficult to test for. Therefore these indicator bacteria are useful in giving us a measure of contamination levels. E. coli is a bacterial species found in the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matter of warm blooded animals (humans, other mammals, and birds). </a:t>
            </a:r>
          </a:p>
          <a:p>
            <a:pPr algn="just">
              <a:lnSpc>
                <a:spcPct val="170000"/>
              </a:lnSpc>
              <a:buBlip>
                <a:blip r:embed="rId2"/>
              </a:buBlip>
            </a:pPr>
            <a:r>
              <a:rPr lang="en-IN" sz="1600" b="1" dirty="0">
                <a:solidFill>
                  <a:srgbClr val="002060"/>
                </a:solidFill>
                <a:latin typeface="Century Gothic" pitchFamily="34" charset="0"/>
              </a:rPr>
              <a:t>Total coliform bacteria are an entire group of bacterial species that are generally similar to and include the species E. coli. </a:t>
            </a:r>
          </a:p>
          <a:p>
            <a:pPr algn="just">
              <a:lnSpc>
                <a:spcPct val="170000"/>
              </a:lnSpc>
              <a:buBlip>
                <a:blip r:embed="rId2"/>
              </a:buBlip>
            </a:pPr>
            <a:r>
              <a:rPr lang="en-IN" sz="1600" b="1" dirty="0">
                <a:solidFill>
                  <a:srgbClr val="002060"/>
                </a:solidFill>
                <a:latin typeface="Century Gothic" pitchFamily="34" charset="0"/>
              </a:rPr>
              <a:t>Most of the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coliform cells found in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matter are E. coli. </a:t>
            </a:r>
          </a:p>
          <a:p>
            <a:pPr algn="just">
              <a:lnSpc>
                <a:spcPct val="170000"/>
              </a:lnSpc>
              <a:buBlip>
                <a:blip r:embed="rId2"/>
              </a:buBlip>
            </a:pPr>
            <a:r>
              <a:rPr lang="en-IN" sz="1600" b="1" dirty="0">
                <a:solidFill>
                  <a:srgbClr val="C00000"/>
                </a:solidFill>
                <a:latin typeface="Century Gothic" pitchFamily="34" charset="0"/>
              </a:rPr>
              <a:t>Untreated sewage</a:t>
            </a:r>
            <a:r>
              <a:rPr lang="en-IN" sz="1600" b="1" dirty="0">
                <a:solidFill>
                  <a:srgbClr val="002060"/>
                </a:solidFill>
                <a:latin typeface="Century Gothic" pitchFamily="34" charset="0"/>
              </a:rPr>
              <a:t>, poorly maintained septic systems, un-scooped pet waste, and farm animals with access to water bodies can cause high levels of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coliform bacteria to appear in and make the water unhealthy.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66A20-8D07-458D-92DD-1D43683BDA4A}"/>
              </a:ext>
            </a:extLst>
          </p:cNvPr>
          <p:cNvSpPr>
            <a:spLocks noGrp="1"/>
          </p:cNvSpPr>
          <p:nvPr>
            <p:ph idx="1"/>
          </p:nvPr>
        </p:nvSpPr>
        <p:spPr>
          <a:xfrm>
            <a:off x="251520" y="1143000"/>
            <a:ext cx="8784976" cy="5382344"/>
          </a:xfrm>
        </p:spPr>
        <p:txBody>
          <a:bodyPr>
            <a:normAutofit fontScale="92500"/>
          </a:bodyPr>
          <a:lstStyle/>
          <a:p>
            <a:pPr algn="just"/>
            <a:r>
              <a:rPr lang="en-US" sz="2400" dirty="0">
                <a:latin typeface="Century Gothic" panose="020B0502020202020204" pitchFamily="34" charset="0"/>
              </a:rPr>
              <a:t>The bacteriological impurities are caused in water by the presence of bacteria.  The bacteria may be harmful or harmless.</a:t>
            </a:r>
          </a:p>
          <a:p>
            <a:pPr algn="just"/>
            <a:r>
              <a:rPr lang="en-US" sz="2400" dirty="0">
                <a:latin typeface="Century Gothic" panose="020B0502020202020204" pitchFamily="34" charset="0"/>
              </a:rPr>
              <a:t>Harmless bacteria are called non-pathogens.  They are not dangerous.  </a:t>
            </a:r>
          </a:p>
          <a:p>
            <a:pPr algn="just"/>
            <a:r>
              <a:rPr lang="en-US" sz="2400" dirty="0">
                <a:latin typeface="Century Gothic" panose="020B0502020202020204" pitchFamily="34" charset="0"/>
              </a:rPr>
              <a:t>However, their presence in an indication of pathogen which are otherwise known as disease producing bacteria.  </a:t>
            </a:r>
          </a:p>
          <a:p>
            <a:pPr algn="just"/>
            <a:r>
              <a:rPr lang="en-US" sz="2400" dirty="0">
                <a:latin typeface="Century Gothic" panose="020B0502020202020204" pitchFamily="34" charset="0"/>
              </a:rPr>
              <a:t>Pathogens are dangerous and are mainly responsible for water borne diseases. </a:t>
            </a:r>
          </a:p>
          <a:p>
            <a:endParaRPr lang="en-US" sz="2400" dirty="0"/>
          </a:p>
          <a:p>
            <a:endParaRPr lang="en-US" sz="2400" dirty="0"/>
          </a:p>
          <a:p>
            <a:endParaRPr lang="en-IN" dirty="0"/>
          </a:p>
        </p:txBody>
      </p:sp>
      <p:sp>
        <p:nvSpPr>
          <p:cNvPr id="4" name="Title 6">
            <a:extLst>
              <a:ext uri="{FF2B5EF4-FFF2-40B4-BE49-F238E27FC236}">
                <a16:creationId xmlns:a16="http://schemas.microsoft.com/office/drawing/2014/main" id="{6509A2AE-854E-4515-8A38-375C57B632E7}"/>
              </a:ext>
            </a:extLst>
          </p:cNvPr>
          <p:cNvSpPr>
            <a:spLocks noGrp="1"/>
          </p:cNvSpPr>
          <p:nvPr>
            <p:ph type="title"/>
          </p:nvPr>
        </p:nvSpPr>
        <p:spPr>
          <a:xfrm>
            <a:off x="476988" y="0"/>
            <a:ext cx="8229600" cy="1143000"/>
          </a:xfrm>
        </p:spPr>
        <p:txBody>
          <a:bodyPr>
            <a:normAutofit fontScale="90000"/>
          </a:bodyPr>
          <a:lstStyle/>
          <a:p>
            <a:r>
              <a:rPr lang="en-US" sz="3600" dirty="0"/>
              <a:t>BIOLOGICAL CHARACTERISTICS AND ITS SIGNIFICANCE</a:t>
            </a:r>
          </a:p>
        </p:txBody>
      </p:sp>
    </p:spTree>
    <p:extLst>
      <p:ext uri="{BB962C8B-B14F-4D97-AF65-F5344CB8AC3E}">
        <p14:creationId xmlns:p14="http://schemas.microsoft.com/office/powerpoint/2010/main" val="712616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686800" cy="5410200"/>
          </a:xfrm>
        </p:spPr>
        <p:txBody>
          <a:bodyPr>
            <a:normAutofit fontScale="92500" lnSpcReduction="20000"/>
          </a:bodyPr>
          <a:lstStyle/>
          <a:p>
            <a:pPr algn="just">
              <a:lnSpc>
                <a:spcPct val="200000"/>
              </a:lnSpc>
              <a:buNone/>
            </a:pPr>
            <a:r>
              <a:rPr lang="en-US" sz="2200" dirty="0">
                <a:solidFill>
                  <a:srgbClr val="C00000"/>
                </a:solidFill>
                <a:latin typeface="Century Gothic" panose="020B0502020202020204" pitchFamily="34" charset="0"/>
              </a:rPr>
              <a:t>Points kept in mind while collecting the sample</a:t>
            </a:r>
          </a:p>
          <a:p>
            <a:pPr algn="just">
              <a:lnSpc>
                <a:spcPct val="200000"/>
              </a:lnSpc>
            </a:pPr>
            <a:r>
              <a:rPr lang="en-US" sz="2200" dirty="0">
                <a:latin typeface="Century Gothic" panose="020B0502020202020204" pitchFamily="34" charset="0"/>
              </a:rPr>
              <a:t>Bottles of the samples should be properly labelled with information's like date, time of collection , type of source</a:t>
            </a:r>
          </a:p>
          <a:p>
            <a:pPr algn="just">
              <a:lnSpc>
                <a:spcPct val="200000"/>
              </a:lnSpc>
            </a:pPr>
            <a:r>
              <a:rPr lang="en-US" sz="2200" dirty="0">
                <a:latin typeface="Century Gothic" panose="020B0502020202020204" pitchFamily="34" charset="0"/>
              </a:rPr>
              <a:t>Bottles should be cleaned properly</a:t>
            </a:r>
          </a:p>
          <a:p>
            <a:pPr algn="just">
              <a:lnSpc>
                <a:spcPct val="200000"/>
              </a:lnSpc>
            </a:pPr>
            <a:r>
              <a:rPr lang="en-US" sz="2200" dirty="0">
                <a:latin typeface="Century Gothic" panose="020B0502020202020204" pitchFamily="34" charset="0"/>
              </a:rPr>
              <a:t>Bottles may be of polythene or glass with airtight corks</a:t>
            </a:r>
          </a:p>
          <a:p>
            <a:pPr algn="just">
              <a:lnSpc>
                <a:spcPct val="200000"/>
              </a:lnSpc>
            </a:pPr>
            <a:r>
              <a:rPr lang="en-US" sz="2200" dirty="0">
                <a:latin typeface="Century Gothic" panose="020B0502020202020204" pitchFamily="34" charset="0"/>
              </a:rPr>
              <a:t>capacity of bottles should be about 2 to 3 liters</a:t>
            </a:r>
          </a:p>
          <a:p>
            <a:pPr algn="just">
              <a:lnSpc>
                <a:spcPct val="200000"/>
              </a:lnSpc>
            </a:pPr>
            <a:r>
              <a:rPr lang="en-US" sz="2200" dirty="0">
                <a:latin typeface="Century Gothic" panose="020B0502020202020204" pitchFamily="34" charset="0"/>
              </a:rPr>
              <a:t>Samples should be tested as early as possible</a:t>
            </a:r>
          </a:p>
          <a:p>
            <a:pPr algn="just">
              <a:lnSpc>
                <a:spcPct val="200000"/>
              </a:lnSpc>
            </a:pPr>
            <a:r>
              <a:rPr lang="en-US" sz="2200" dirty="0">
                <a:latin typeface="Century Gothic" panose="020B0502020202020204" pitchFamily="34" charset="0"/>
              </a:rPr>
              <a:t>Water is collected from surface sources then it should be collected from a depth of about 50 cm.</a:t>
            </a:r>
          </a:p>
          <a:p>
            <a:pPr algn="just">
              <a:lnSpc>
                <a:spcPct val="200000"/>
              </a:lnSpc>
            </a:pPr>
            <a:endParaRPr lang="en-US" sz="2200" dirty="0">
              <a:latin typeface="Century Gothic" panose="020B0502020202020204" pitchFamily="34" charset="0"/>
            </a:endParaRPr>
          </a:p>
          <a:p>
            <a:endParaRPr lang="en-US" sz="2400" dirty="0"/>
          </a:p>
        </p:txBody>
      </p:sp>
      <p:sp>
        <p:nvSpPr>
          <p:cNvPr id="4" name="Title 6"/>
          <p:cNvSpPr txBox="1">
            <a:spLocks/>
          </p:cNvSpPr>
          <p:nvPr/>
        </p:nvSpPr>
        <p:spPr>
          <a:xfrm>
            <a:off x="11723" y="228600"/>
            <a:ext cx="9144000" cy="7438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a:t>ANALYSIS OF WATER POLLUTION AND THEIR TESTING PROCEDURES</a:t>
            </a:r>
          </a:p>
        </p:txBody>
      </p:sp>
    </p:spTree>
    <p:extLst>
      <p:ext uri="{BB962C8B-B14F-4D97-AF65-F5344CB8AC3E}">
        <p14:creationId xmlns:p14="http://schemas.microsoft.com/office/powerpoint/2010/main" val="1915259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fontScale="90000"/>
          </a:bodyPr>
          <a:lstStyle/>
          <a:p>
            <a:r>
              <a:rPr lang="en-US" sz="3200" b="1" dirty="0"/>
              <a:t>ANALYSIS OF WATER POLLUTION AND THEIR TESTING PROCEDURES</a:t>
            </a:r>
          </a:p>
        </p:txBody>
      </p:sp>
      <p:sp>
        <p:nvSpPr>
          <p:cNvPr id="3" name="Content Placeholder 2"/>
          <p:cNvSpPr>
            <a:spLocks noGrp="1"/>
          </p:cNvSpPr>
          <p:nvPr>
            <p:ph idx="1"/>
          </p:nvPr>
        </p:nvSpPr>
        <p:spPr>
          <a:xfrm>
            <a:off x="304800" y="1295400"/>
            <a:ext cx="8534400" cy="5257800"/>
          </a:xfrm>
        </p:spPr>
        <p:txBody>
          <a:bodyPr>
            <a:normAutofit fontScale="92500"/>
          </a:bodyPr>
          <a:lstStyle/>
          <a:p>
            <a:pPr algn="just">
              <a:lnSpc>
                <a:spcPct val="200000"/>
              </a:lnSpc>
            </a:pPr>
            <a:r>
              <a:rPr lang="en-US" sz="2400" dirty="0">
                <a:latin typeface="Century Gothic" panose="020B0502020202020204" pitchFamily="34" charset="0"/>
              </a:rPr>
              <a:t>The analysis of water is undertaken in order to establish the quality of water. </a:t>
            </a:r>
          </a:p>
          <a:p>
            <a:pPr algn="just">
              <a:lnSpc>
                <a:spcPct val="200000"/>
              </a:lnSpc>
            </a:pPr>
            <a:r>
              <a:rPr lang="en-US" sz="2400" dirty="0">
                <a:latin typeface="Century Gothic" panose="020B0502020202020204" pitchFamily="34" charset="0"/>
              </a:rPr>
              <a:t> This involved tests for determining the physical, chemical and bacteriological impurities present in a water sample.  </a:t>
            </a:r>
          </a:p>
          <a:p>
            <a:pPr algn="just">
              <a:lnSpc>
                <a:spcPct val="200000"/>
              </a:lnSpc>
              <a:buNone/>
            </a:pPr>
            <a:r>
              <a:rPr lang="en-US" sz="2400" b="1" dirty="0">
                <a:solidFill>
                  <a:srgbClr val="C00000"/>
                </a:solidFill>
                <a:latin typeface="Century Gothic" panose="020B0502020202020204" pitchFamily="34" charset="0"/>
              </a:rPr>
              <a:t>Physical Analysis:</a:t>
            </a:r>
            <a:endParaRPr lang="en-US" sz="2400" dirty="0">
              <a:solidFill>
                <a:srgbClr val="C00000"/>
              </a:solidFill>
              <a:latin typeface="Century Gothic" panose="020B0502020202020204" pitchFamily="34" charset="0"/>
            </a:endParaRPr>
          </a:p>
          <a:p>
            <a:pPr algn="just">
              <a:lnSpc>
                <a:spcPct val="200000"/>
              </a:lnSpc>
              <a:buNone/>
            </a:pPr>
            <a:r>
              <a:rPr lang="en-US" sz="2400" dirty="0">
                <a:latin typeface="Century Gothic" panose="020B0502020202020204" pitchFamily="34" charset="0"/>
              </a:rPr>
              <a:t>involves test for turbidity, colour, taste, temperature and odour. </a:t>
            </a:r>
          </a:p>
          <a:p>
            <a:pPr algn="just">
              <a:lnSpc>
                <a:spcPct val="200000"/>
              </a:lnSpc>
              <a:buNone/>
            </a:pPr>
            <a:endParaRPr lang="en-US" sz="2400" dirty="0"/>
          </a:p>
        </p:txBody>
      </p:sp>
    </p:spTree>
    <p:extLst>
      <p:ext uri="{BB962C8B-B14F-4D97-AF65-F5344CB8AC3E}">
        <p14:creationId xmlns:p14="http://schemas.microsoft.com/office/powerpoint/2010/main" val="775140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06"/>
            <a:ext cx="8229600" cy="1143000"/>
          </a:xfrm>
        </p:spPr>
        <p:txBody>
          <a:bodyPr>
            <a:normAutofit fontScale="90000"/>
          </a:bodyPr>
          <a:lstStyle/>
          <a:p>
            <a:r>
              <a:rPr lang="en-US" sz="4000" b="1" dirty="0"/>
              <a:t>ANALYSIS OF WATER POLLUTION AND THEIR TESTING PROCEDURES</a:t>
            </a:r>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36</a:t>
            </a:fld>
            <a:endParaRPr lang="en-US" dirty="0"/>
          </a:p>
        </p:txBody>
      </p:sp>
      <p:pic>
        <p:nvPicPr>
          <p:cNvPr id="4098" name="Picture 2" descr="Instruments and methods used for water quality analysis | Download Table"/>
          <p:cNvPicPr>
            <a:picLocks noChangeAspect="1" noChangeArrowheads="1"/>
          </p:cNvPicPr>
          <p:nvPr/>
        </p:nvPicPr>
        <p:blipFill>
          <a:blip r:embed="rId2"/>
          <a:srcRect l="12379" r="15508" b="25757"/>
          <a:stretch>
            <a:fillRect/>
          </a:stretch>
        </p:blipFill>
        <p:spPr bwMode="auto">
          <a:xfrm>
            <a:off x="1000099" y="1214422"/>
            <a:ext cx="7147047" cy="5072098"/>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67"/>
            <a:ext cx="8229600" cy="1143000"/>
          </a:xfrm>
        </p:spPr>
        <p:txBody>
          <a:bodyPr>
            <a:normAutofit fontScale="90000"/>
          </a:bodyPr>
          <a:lstStyle/>
          <a:p>
            <a:r>
              <a:rPr lang="en-US" sz="4000" b="1" dirty="0"/>
              <a:t>ANALYSIS OF WATER POLLUTION AND THEIR TESTING PROCEDURES</a:t>
            </a:r>
            <a:endParaRPr lang="en-IN" b="1" dirty="0"/>
          </a:p>
        </p:txBody>
      </p:sp>
      <p:sp>
        <p:nvSpPr>
          <p:cNvPr id="3" name="Content Placeholder 2"/>
          <p:cNvSpPr>
            <a:spLocks noGrp="1"/>
          </p:cNvSpPr>
          <p:nvPr>
            <p:ph idx="1"/>
          </p:nvPr>
        </p:nvSpPr>
        <p:spPr>
          <a:xfrm>
            <a:off x="179512" y="1166167"/>
            <a:ext cx="8784976" cy="5503193"/>
          </a:xfrm>
        </p:spPr>
        <p:txBody>
          <a:bodyPr/>
          <a:lstStyle/>
          <a:p>
            <a:pPr algn="just">
              <a:buBlip>
                <a:blip r:embed="rId2"/>
              </a:buBlip>
            </a:pPr>
            <a:r>
              <a:rPr lang="en-IN" sz="2000" dirty="0">
                <a:solidFill>
                  <a:srgbClr val="002060"/>
                </a:solidFill>
                <a:latin typeface="Century Gothic" pitchFamily="34" charset="0"/>
              </a:rPr>
              <a:t>Physical factors: including suspended materials and dissolved substances.</a:t>
            </a:r>
          </a:p>
          <a:p>
            <a:pPr algn="just">
              <a:buBlip>
                <a:blip r:embed="rId2"/>
              </a:buBlip>
            </a:pPr>
            <a:r>
              <a:rPr lang="en-IN" sz="2000" dirty="0">
                <a:solidFill>
                  <a:srgbClr val="002060"/>
                </a:solidFill>
                <a:latin typeface="Century Gothic" pitchFamily="34" charset="0"/>
              </a:rPr>
              <a:t>Chemical factors: including concentrations of ions, pollutants, etc</a:t>
            </a:r>
          </a:p>
          <a:p>
            <a:pPr algn="just">
              <a:buBlip>
                <a:blip r:embed="rId2"/>
              </a:buBlip>
            </a:pPr>
            <a:r>
              <a:rPr lang="en-IN" sz="2000" dirty="0">
                <a:solidFill>
                  <a:srgbClr val="002060"/>
                </a:solidFill>
                <a:latin typeface="Century Gothic" pitchFamily="34" charset="0"/>
              </a:rPr>
              <a:t>Biological factors: including presence of organisms, plankton, macro invertebrates, fish, nutrients, etc</a:t>
            </a:r>
          </a:p>
          <a:p>
            <a:pPr algn="just"/>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67" y="0"/>
            <a:ext cx="8229600" cy="1143000"/>
          </a:xfrm>
        </p:spPr>
        <p:txBody>
          <a:bodyPr>
            <a:normAutofit fontScale="90000"/>
          </a:bodyPr>
          <a:lstStyle/>
          <a:p>
            <a:r>
              <a:rPr lang="en-US" sz="4000" b="1" dirty="0"/>
              <a:t>ANALYSIS OF WATER POLLUTION AND THEIR TESTING PROCEDURES</a:t>
            </a:r>
            <a:endParaRPr lang="en-IN" b="1" dirty="0"/>
          </a:p>
        </p:txBody>
      </p:sp>
      <p:sp>
        <p:nvSpPr>
          <p:cNvPr id="3" name="Content Placeholder 2"/>
          <p:cNvSpPr>
            <a:spLocks noGrp="1"/>
          </p:cNvSpPr>
          <p:nvPr>
            <p:ph idx="1"/>
          </p:nvPr>
        </p:nvSpPr>
        <p:spPr>
          <a:xfrm>
            <a:off x="-71470" y="1214422"/>
            <a:ext cx="6000792" cy="5357850"/>
          </a:xfrm>
        </p:spPr>
        <p:txBody>
          <a:bodyPr>
            <a:normAutofit fontScale="92500" lnSpcReduction="20000"/>
          </a:bodyPr>
          <a:lstStyle/>
          <a:p>
            <a:pPr algn="just">
              <a:lnSpc>
                <a:spcPct val="150000"/>
              </a:lnSpc>
              <a:buBlip>
                <a:blip r:embed="rId2"/>
              </a:buBlip>
            </a:pPr>
            <a:r>
              <a:rPr lang="en-IN" sz="2000" dirty="0">
                <a:solidFill>
                  <a:srgbClr val="C00000"/>
                </a:solidFill>
                <a:latin typeface="Century Gothic" pitchFamily="34" charset="0"/>
              </a:rPr>
              <a:t>Turbidity: </a:t>
            </a:r>
            <a:r>
              <a:rPr lang="en-IN" sz="2000" dirty="0">
                <a:solidFill>
                  <a:srgbClr val="002060"/>
                </a:solidFill>
                <a:latin typeface="Century Gothic" pitchFamily="34" charset="0"/>
              </a:rPr>
              <a:t> is a measure of the degree to which the water looses its transparency due to the presence of suspended particulates.</a:t>
            </a:r>
          </a:p>
          <a:p>
            <a:pPr algn="just">
              <a:lnSpc>
                <a:spcPct val="150000"/>
              </a:lnSpc>
              <a:buBlip>
                <a:blip r:embed="rId2"/>
              </a:buBlip>
            </a:pPr>
            <a:r>
              <a:rPr lang="en-IN" sz="2000" dirty="0">
                <a:solidFill>
                  <a:srgbClr val="002060"/>
                </a:solidFill>
                <a:latin typeface="Century Gothic" pitchFamily="34" charset="0"/>
              </a:rPr>
              <a:t>A Turbidity measurement could be used to provide an estimation of the TSS (Total Suspended Solids) </a:t>
            </a:r>
          </a:p>
          <a:p>
            <a:pPr algn="just">
              <a:lnSpc>
                <a:spcPct val="150000"/>
              </a:lnSpc>
              <a:buBlip>
                <a:blip r:embed="rId2"/>
              </a:buBlip>
            </a:pPr>
            <a:r>
              <a:rPr lang="en-IN" sz="2000" dirty="0">
                <a:solidFill>
                  <a:srgbClr val="002060"/>
                </a:solidFill>
                <a:latin typeface="Century Gothic" pitchFamily="34" charset="0"/>
              </a:rPr>
              <a:t>Turbidity is measured in NTU: Nephelometric Turbidity  Units. Nephelometer, colorimeter or turbidimeter, which measures the intensity of light scattered at 90 degrees as a beam of light passes through a water sample.</a:t>
            </a:r>
          </a:p>
          <a:p>
            <a:pPr algn="just">
              <a:lnSpc>
                <a:spcPct val="150000"/>
              </a:lnSpc>
              <a:buBlip>
                <a:blip r:embed="rId2"/>
              </a:buBlip>
            </a:pPr>
            <a:r>
              <a:rPr lang="en-IN" sz="2000" dirty="0">
                <a:solidFill>
                  <a:srgbClr val="002060"/>
                </a:solidFill>
                <a:latin typeface="Century Gothic" pitchFamily="34" charset="0"/>
              </a:rPr>
              <a:t>In  lakes or bays, turbidity is measured with a secchi disk. </a:t>
            </a:r>
          </a:p>
          <a:p>
            <a:pPr algn="just"/>
            <a:endParaRPr lang="en-IN"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38</a:t>
            </a:fld>
            <a:endParaRPr lang="en-US" dirty="0"/>
          </a:p>
        </p:txBody>
      </p:sp>
      <p:pic>
        <p:nvPicPr>
          <p:cNvPr id="5122" name="Picture 2" descr="Measuring Secchi depth and water colour with the mini-Secchi disk. (a)... |  Download Scientific Diagram"/>
          <p:cNvPicPr>
            <a:picLocks noChangeAspect="1" noChangeArrowheads="1"/>
          </p:cNvPicPr>
          <p:nvPr/>
        </p:nvPicPr>
        <p:blipFill>
          <a:blip r:embed="rId3"/>
          <a:srcRect/>
          <a:stretch>
            <a:fillRect/>
          </a:stretch>
        </p:blipFill>
        <p:spPr bwMode="auto">
          <a:xfrm>
            <a:off x="6000760" y="1285860"/>
            <a:ext cx="3199649" cy="557214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43"/>
            <a:ext cx="8229600" cy="1143000"/>
          </a:xfrm>
        </p:spPr>
        <p:txBody>
          <a:bodyPr>
            <a:normAutofit fontScale="90000"/>
          </a:bodyPr>
          <a:lstStyle/>
          <a:p>
            <a:r>
              <a:rPr lang="en-US" sz="4000" b="1" dirty="0"/>
              <a:t>ANALYSIS OF WATER POLLUTION AND THEIR TESTING PROCEDURES</a:t>
            </a:r>
            <a:endParaRPr lang="en-IN" b="1" dirty="0"/>
          </a:p>
        </p:txBody>
      </p:sp>
      <p:sp>
        <p:nvSpPr>
          <p:cNvPr id="3" name="Content Placeholder 2"/>
          <p:cNvSpPr>
            <a:spLocks noGrp="1"/>
          </p:cNvSpPr>
          <p:nvPr>
            <p:ph idx="1"/>
          </p:nvPr>
        </p:nvSpPr>
        <p:spPr>
          <a:xfrm>
            <a:off x="0" y="1205549"/>
            <a:ext cx="6257940" cy="1757362"/>
          </a:xfrm>
        </p:spPr>
        <p:txBody>
          <a:bodyPr>
            <a:normAutofit fontScale="77500" lnSpcReduction="20000"/>
          </a:bodyPr>
          <a:lstStyle/>
          <a:p>
            <a:pPr algn="just">
              <a:buBlip>
                <a:blip r:embed="rId2"/>
              </a:buBlip>
            </a:pPr>
            <a:r>
              <a:rPr lang="en-IN" sz="2000" dirty="0">
                <a:solidFill>
                  <a:srgbClr val="002060"/>
                </a:solidFill>
                <a:latin typeface="Century Gothic" pitchFamily="34" charset="0"/>
              </a:rPr>
              <a:t>pH is a measure of the increase of Hydrogen ions in water</a:t>
            </a:r>
          </a:p>
          <a:p>
            <a:pPr algn="just">
              <a:buBlip>
                <a:blip r:embed="rId2"/>
              </a:buBlip>
            </a:pPr>
            <a:r>
              <a:rPr lang="en-IN" sz="2000" dirty="0">
                <a:solidFill>
                  <a:srgbClr val="002060"/>
                </a:solidFill>
                <a:latin typeface="Century Gothic" pitchFamily="34" charset="0"/>
              </a:rPr>
              <a:t>Additional carbon dioxide in freshwater can decreases the pH,.</a:t>
            </a:r>
          </a:p>
          <a:p>
            <a:pPr algn="just">
              <a:buBlip>
                <a:blip r:embed="rId2"/>
              </a:buBlip>
            </a:pPr>
            <a:r>
              <a:rPr lang="en-IN" sz="2000" dirty="0">
                <a:solidFill>
                  <a:srgbClr val="002060"/>
                </a:solidFill>
                <a:latin typeface="Century Gothic" pitchFamily="34" charset="0"/>
              </a:rPr>
              <a:t>It can measure by calibrated meter</a:t>
            </a:r>
          </a:p>
          <a:p>
            <a:pPr algn="just">
              <a:buBlip>
                <a:blip r:embed="rId2"/>
              </a:buBlip>
            </a:pPr>
            <a:endParaRPr lang="en-IN" sz="2000" dirty="0">
              <a:solidFill>
                <a:srgbClr val="002060"/>
              </a:solidFill>
              <a:latin typeface="Century Gothic" pitchFamily="34" charset="0"/>
            </a:endParaRPr>
          </a:p>
          <a:p>
            <a:pPr algn="just">
              <a:buBlip>
                <a:blip r:embed="rId2"/>
              </a:buBlip>
            </a:pPr>
            <a:endParaRPr lang="en-IN" sz="2000" dirty="0">
              <a:solidFill>
                <a:srgbClr val="002060"/>
              </a:solidFill>
              <a:latin typeface="Century Gothic" pitchFamily="34" charset="0"/>
            </a:endParaRPr>
          </a:p>
          <a:p>
            <a:pPr algn="just"/>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39</a:t>
            </a:fld>
            <a:endParaRPr lang="en-US" dirty="0"/>
          </a:p>
        </p:txBody>
      </p:sp>
      <p:pic>
        <p:nvPicPr>
          <p:cNvPr id="1027" name="Picture 3"/>
          <p:cNvPicPr>
            <a:picLocks noChangeAspect="1" noChangeArrowheads="1"/>
          </p:cNvPicPr>
          <p:nvPr/>
        </p:nvPicPr>
        <p:blipFill>
          <a:blip r:embed="rId3"/>
          <a:srcRect r="3088"/>
          <a:stretch>
            <a:fillRect/>
          </a:stretch>
        </p:blipFill>
        <p:spPr bwMode="auto">
          <a:xfrm>
            <a:off x="500034" y="3571852"/>
            <a:ext cx="5929354" cy="3286148"/>
          </a:xfrm>
          <a:prstGeom prst="rect">
            <a:avLst/>
          </a:prstGeom>
          <a:noFill/>
          <a:ln w="9525">
            <a:noFill/>
            <a:miter lim="800000"/>
            <a:headEnd/>
            <a:tailEnd/>
          </a:ln>
          <a:effectLst/>
        </p:spPr>
      </p:pic>
      <p:pic>
        <p:nvPicPr>
          <p:cNvPr id="1029" name="Picture 5" descr="Digital PH Meter with ATC 3 in 1 PH TDS Temp PH Tester 0.00-14.00 PH  Measurement Range, TDS tester PH tester TDS meter - Buy China PH Meter on  Globalsources.com"/>
          <p:cNvPicPr>
            <a:picLocks noChangeAspect="1" noChangeArrowheads="1"/>
          </p:cNvPicPr>
          <p:nvPr/>
        </p:nvPicPr>
        <p:blipFill>
          <a:blip r:embed="rId4"/>
          <a:srcRect l="10417" r="12500"/>
          <a:stretch>
            <a:fillRect/>
          </a:stretch>
        </p:blipFill>
        <p:spPr bwMode="auto">
          <a:xfrm>
            <a:off x="6500826" y="1285860"/>
            <a:ext cx="2643174" cy="528641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latin typeface="Century Gothic" pitchFamily="34" charset="0"/>
              </a:rPr>
              <a:t>PHYSICAL, CHEMICAL AND BIOLOGICAL PROPERTIES OF WASTE WATER</a:t>
            </a:r>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4</a:t>
            </a:fld>
            <a:endParaRPr lang="en-US" dirty="0"/>
          </a:p>
        </p:txBody>
      </p:sp>
      <p:pic>
        <p:nvPicPr>
          <p:cNvPr id="81922" name="Picture 2"/>
          <p:cNvPicPr>
            <a:picLocks noChangeAspect="1" noChangeArrowheads="1"/>
          </p:cNvPicPr>
          <p:nvPr/>
        </p:nvPicPr>
        <p:blipFill rotWithShape="1">
          <a:blip r:embed="rId2"/>
          <a:srcRect l="4713" r="1323"/>
          <a:stretch/>
        </p:blipFill>
        <p:spPr bwMode="auto">
          <a:xfrm>
            <a:off x="1079612" y="1124744"/>
            <a:ext cx="6984776" cy="5614671"/>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75" y="0"/>
            <a:ext cx="8229600" cy="1143000"/>
          </a:xfrm>
        </p:spPr>
        <p:txBody>
          <a:bodyPr>
            <a:normAutofit fontScale="90000"/>
          </a:bodyPr>
          <a:lstStyle/>
          <a:p>
            <a:r>
              <a:rPr lang="en-IN" b="1" dirty="0"/>
              <a:t>ANALYSIS OF WATER – DISSOLVED OXYGEN</a:t>
            </a:r>
          </a:p>
        </p:txBody>
      </p:sp>
      <p:sp>
        <p:nvSpPr>
          <p:cNvPr id="3" name="Content Placeholder 2"/>
          <p:cNvSpPr>
            <a:spLocks noGrp="1"/>
          </p:cNvSpPr>
          <p:nvPr>
            <p:ph idx="1"/>
          </p:nvPr>
        </p:nvSpPr>
        <p:spPr>
          <a:xfrm>
            <a:off x="0" y="1643050"/>
            <a:ext cx="2714612" cy="4786346"/>
          </a:xfrm>
        </p:spPr>
        <p:txBody>
          <a:bodyPr/>
          <a:lstStyle/>
          <a:p>
            <a:pPr algn="just">
              <a:lnSpc>
                <a:spcPct val="150000"/>
              </a:lnSpc>
              <a:buBlip>
                <a:blip r:embed="rId2"/>
              </a:buBlip>
            </a:pPr>
            <a:r>
              <a:rPr lang="en-IN" sz="1800" dirty="0">
                <a:solidFill>
                  <a:srgbClr val="002060"/>
                </a:solidFill>
                <a:latin typeface="Century Gothic" pitchFamily="34" charset="0"/>
              </a:rPr>
              <a:t>Dissolved Oxygen is sometimes referred to as DO. </a:t>
            </a:r>
          </a:p>
          <a:p>
            <a:pPr algn="just">
              <a:lnSpc>
                <a:spcPct val="150000"/>
              </a:lnSpc>
              <a:buBlip>
                <a:blip r:embed="rId2"/>
              </a:buBlip>
            </a:pPr>
            <a:r>
              <a:rPr lang="en-IN" sz="1800" dirty="0">
                <a:solidFill>
                  <a:srgbClr val="002060"/>
                </a:solidFill>
                <a:latin typeface="Century Gothic" pitchFamily="34" charset="0"/>
              </a:rPr>
              <a:t>The titration method to measure DO is called the </a:t>
            </a:r>
            <a:r>
              <a:rPr lang="en-IN" sz="1800" dirty="0" err="1">
                <a:solidFill>
                  <a:srgbClr val="002060"/>
                </a:solidFill>
                <a:latin typeface="Century Gothic" pitchFamily="34" charset="0"/>
              </a:rPr>
              <a:t>winkler</a:t>
            </a:r>
            <a:r>
              <a:rPr lang="en-IN" sz="1800" dirty="0">
                <a:solidFill>
                  <a:srgbClr val="002060"/>
                </a:solidFill>
                <a:latin typeface="Century Gothic" pitchFamily="34" charset="0"/>
              </a:rPr>
              <a:t> titration</a:t>
            </a:r>
          </a:p>
          <a:p>
            <a:pPr algn="just">
              <a:buBlip>
                <a:blip r:embed="rId2"/>
              </a:buBlip>
            </a:pPr>
            <a:endParaRPr lang="en-IN" sz="2000" dirty="0">
              <a:solidFill>
                <a:srgbClr val="002060"/>
              </a:solidFill>
              <a:latin typeface="Century Gothic" pitchFamily="34" charset="0"/>
            </a:endParaRPr>
          </a:p>
          <a:p>
            <a:pPr algn="just">
              <a:buBlip>
                <a:blip r:embed="rId2"/>
              </a:buBlip>
            </a:pPr>
            <a:endParaRPr lang="en-IN" sz="2000" dirty="0">
              <a:solidFill>
                <a:srgbClr val="002060"/>
              </a:solidFill>
              <a:latin typeface="Century Gothic" pitchFamily="34" charset="0"/>
            </a:endParaRPr>
          </a:p>
          <a:p>
            <a:pPr algn="just"/>
            <a:endParaRPr lang="en-IN" dirty="0"/>
          </a:p>
        </p:txBody>
      </p:sp>
      <p:pic>
        <p:nvPicPr>
          <p:cNvPr id="2052" name="Picture 4" descr="Dissolved Oxygen and Biochemical Oxygen Demand Analyses Prepared"/>
          <p:cNvPicPr>
            <a:picLocks noChangeAspect="1" noChangeArrowheads="1"/>
          </p:cNvPicPr>
          <p:nvPr/>
        </p:nvPicPr>
        <p:blipFill>
          <a:blip r:embed="rId3"/>
          <a:srcRect/>
          <a:stretch>
            <a:fillRect/>
          </a:stretch>
        </p:blipFill>
        <p:spPr bwMode="auto">
          <a:xfrm>
            <a:off x="2928926" y="1571612"/>
            <a:ext cx="6096042" cy="4572032"/>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ANALYSIS OF WATER – Conductivity </a:t>
            </a:r>
          </a:p>
        </p:txBody>
      </p:sp>
      <p:sp>
        <p:nvSpPr>
          <p:cNvPr id="3" name="Content Placeholder 2"/>
          <p:cNvSpPr>
            <a:spLocks noGrp="1"/>
          </p:cNvSpPr>
          <p:nvPr>
            <p:ph idx="1"/>
          </p:nvPr>
        </p:nvSpPr>
        <p:spPr>
          <a:xfrm>
            <a:off x="166876" y="1472396"/>
            <a:ext cx="4257676" cy="4829195"/>
          </a:xfrm>
        </p:spPr>
        <p:txBody>
          <a:bodyPr>
            <a:normAutofit/>
          </a:bodyPr>
          <a:lstStyle/>
          <a:p>
            <a:pPr algn="just">
              <a:lnSpc>
                <a:spcPct val="150000"/>
              </a:lnSpc>
              <a:buBlip>
                <a:blip r:embed="rId2"/>
              </a:buBlip>
            </a:pPr>
            <a:r>
              <a:rPr lang="en-IN" sz="1800" dirty="0">
                <a:solidFill>
                  <a:srgbClr val="002060"/>
                </a:solidFill>
                <a:latin typeface="Century Gothic" pitchFamily="34" charset="0"/>
              </a:rPr>
              <a:t>Measuring the conductivity is an accurate way to determine salinity .</a:t>
            </a:r>
          </a:p>
          <a:p>
            <a:pPr algn="just">
              <a:lnSpc>
                <a:spcPct val="150000"/>
              </a:lnSpc>
              <a:buBlip>
                <a:blip r:embed="rId2"/>
              </a:buBlip>
            </a:pPr>
            <a:r>
              <a:rPr lang="en-IN" sz="1800" dirty="0">
                <a:solidFill>
                  <a:srgbClr val="002060"/>
                </a:solidFill>
                <a:latin typeface="Century Gothic" pitchFamily="34" charset="0"/>
              </a:rPr>
              <a:t>Conductivity of ions is measured using the following two units</a:t>
            </a:r>
          </a:p>
          <a:p>
            <a:pPr algn="just">
              <a:lnSpc>
                <a:spcPct val="150000"/>
              </a:lnSpc>
              <a:buBlip>
                <a:blip r:embed="rId2"/>
              </a:buBlip>
            </a:pPr>
            <a:r>
              <a:rPr lang="en-IN" sz="1800" dirty="0">
                <a:solidFill>
                  <a:srgbClr val="002060"/>
                </a:solidFill>
                <a:latin typeface="Century Gothic" pitchFamily="34" charset="0"/>
              </a:rPr>
              <a:t>Fresh water = Micro </a:t>
            </a:r>
            <a:r>
              <a:rPr lang="en-IN" sz="1800" dirty="0" err="1">
                <a:solidFill>
                  <a:srgbClr val="002060"/>
                </a:solidFill>
                <a:latin typeface="Century Gothic" pitchFamily="34" charset="0"/>
              </a:rPr>
              <a:t>siemens</a:t>
            </a:r>
            <a:endParaRPr lang="en-IN" sz="1800" dirty="0">
              <a:solidFill>
                <a:srgbClr val="002060"/>
              </a:solidFill>
              <a:latin typeface="Century Gothic" pitchFamily="34" charset="0"/>
            </a:endParaRPr>
          </a:p>
          <a:p>
            <a:pPr algn="just">
              <a:lnSpc>
                <a:spcPct val="150000"/>
              </a:lnSpc>
              <a:buBlip>
                <a:blip r:embed="rId2"/>
              </a:buBlip>
            </a:pPr>
            <a:r>
              <a:rPr lang="en-IN" sz="1800" dirty="0">
                <a:solidFill>
                  <a:srgbClr val="002060"/>
                </a:solidFill>
                <a:latin typeface="Century Gothic" pitchFamily="34" charset="0"/>
              </a:rPr>
              <a:t>Saltwater = </a:t>
            </a:r>
            <a:r>
              <a:rPr lang="en-IN" sz="1800" dirty="0" err="1">
                <a:solidFill>
                  <a:srgbClr val="002060"/>
                </a:solidFill>
                <a:latin typeface="Century Gothic" pitchFamily="34" charset="0"/>
              </a:rPr>
              <a:t>milli</a:t>
            </a:r>
            <a:r>
              <a:rPr lang="en-IN" sz="1800" dirty="0">
                <a:solidFill>
                  <a:srgbClr val="002060"/>
                </a:solidFill>
                <a:latin typeface="Century Gothic" pitchFamily="34" charset="0"/>
              </a:rPr>
              <a:t> </a:t>
            </a:r>
            <a:r>
              <a:rPr lang="en-IN" sz="1800" dirty="0" err="1">
                <a:solidFill>
                  <a:srgbClr val="002060"/>
                </a:solidFill>
                <a:latin typeface="Century Gothic" pitchFamily="34" charset="0"/>
              </a:rPr>
              <a:t>siemens</a:t>
            </a:r>
            <a:endParaRPr lang="en-IN" sz="1800" dirty="0">
              <a:solidFill>
                <a:srgbClr val="002060"/>
              </a:solidFill>
              <a:latin typeface="Century Gothic" pitchFamily="34" charset="0"/>
            </a:endParaRPr>
          </a:p>
          <a:p>
            <a:pPr algn="just">
              <a:buBlip>
                <a:blip r:embed="rId2"/>
              </a:buBlip>
            </a:pPr>
            <a:endParaRPr lang="en-IN" sz="2000" dirty="0">
              <a:solidFill>
                <a:srgbClr val="002060"/>
              </a:solidFill>
              <a:latin typeface="Century Gothic" pitchFamily="34" charset="0"/>
            </a:endParaRPr>
          </a:p>
          <a:p>
            <a:pPr algn="just">
              <a:buBlip>
                <a:blip r:embed="rId2"/>
              </a:buBlip>
            </a:pPr>
            <a:endParaRPr lang="en-IN" sz="2000" dirty="0">
              <a:solidFill>
                <a:srgbClr val="002060"/>
              </a:solidFill>
              <a:latin typeface="Century Gothic" pitchFamily="34" charset="0"/>
            </a:endParaRPr>
          </a:p>
          <a:p>
            <a:pPr algn="just"/>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41</a:t>
            </a:fld>
            <a:endParaRPr lang="en-US" dirty="0"/>
          </a:p>
        </p:txBody>
      </p:sp>
      <p:pic>
        <p:nvPicPr>
          <p:cNvPr id="3076" name="Picture 4" descr="Electrical conductivity meter. | Download Scientific Diagram"/>
          <p:cNvPicPr>
            <a:picLocks noChangeAspect="1" noChangeArrowheads="1"/>
          </p:cNvPicPr>
          <p:nvPr/>
        </p:nvPicPr>
        <p:blipFill>
          <a:blip r:embed="rId3"/>
          <a:srcRect r="9126"/>
          <a:stretch>
            <a:fillRect/>
          </a:stretch>
        </p:blipFill>
        <p:spPr bwMode="auto">
          <a:xfrm>
            <a:off x="4732776" y="1876430"/>
            <a:ext cx="4214842" cy="310514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50565"/>
            <a:ext cx="8991600" cy="5562616"/>
          </a:xfrm>
        </p:spPr>
        <p:txBody>
          <a:bodyPr>
            <a:normAutofit/>
          </a:bodyPr>
          <a:lstStyle/>
          <a:p>
            <a:pPr algn="just">
              <a:lnSpc>
                <a:spcPct val="200000"/>
              </a:lnSpc>
              <a:buBlip>
                <a:blip r:embed="rId2"/>
              </a:buBlip>
            </a:pPr>
            <a:r>
              <a:rPr lang="en-US" sz="1900" dirty="0">
                <a:solidFill>
                  <a:srgbClr val="002060"/>
                </a:solidFill>
                <a:latin typeface="Century Gothic" pitchFamily="34" charset="0"/>
              </a:rPr>
              <a:t>It is done primarily to determine its potability </a:t>
            </a:r>
            <a:r>
              <a:rPr lang="en-US" sz="1900" dirty="0" err="1">
                <a:solidFill>
                  <a:srgbClr val="002060"/>
                </a:solidFill>
                <a:latin typeface="Century Gothic" pitchFamily="34" charset="0"/>
              </a:rPr>
              <a:t>ie</a:t>
            </a:r>
            <a:r>
              <a:rPr lang="en-US" sz="1900" dirty="0">
                <a:solidFill>
                  <a:srgbClr val="002060"/>
                </a:solidFill>
                <a:latin typeface="Century Gothic" pitchFamily="34" charset="0"/>
              </a:rPr>
              <a:t>, fitness for drinking.  </a:t>
            </a:r>
          </a:p>
          <a:p>
            <a:pPr algn="just">
              <a:lnSpc>
                <a:spcPct val="200000"/>
              </a:lnSpc>
              <a:buBlip>
                <a:blip r:embed="rId2"/>
              </a:buBlip>
            </a:pPr>
            <a:r>
              <a:rPr lang="en-US" sz="1900" dirty="0">
                <a:solidFill>
                  <a:srgbClr val="002060"/>
                </a:solidFill>
                <a:latin typeface="Century Gothic" pitchFamily="34" charset="0"/>
              </a:rPr>
              <a:t>As many diseases of the intestinal origin </a:t>
            </a:r>
            <a:r>
              <a:rPr lang="en-US" sz="1900" dirty="0" err="1">
                <a:solidFill>
                  <a:srgbClr val="002060"/>
                </a:solidFill>
                <a:latin typeface="Century Gothic" pitchFamily="34" charset="0"/>
              </a:rPr>
              <a:t>eg</a:t>
            </a:r>
            <a:r>
              <a:rPr lang="en-US" sz="1900" dirty="0">
                <a:solidFill>
                  <a:srgbClr val="002060"/>
                </a:solidFill>
                <a:latin typeface="Century Gothic" pitchFamily="34" charset="0"/>
              </a:rPr>
              <a:t>. Typhoid fever, dysentery etc. have transmitted to humans via polluted water, this analysis indicates the degree of pollution, sewer as a useful measuring stick to determine the safety of water. </a:t>
            </a:r>
          </a:p>
          <a:p>
            <a:pPr>
              <a:lnSpc>
                <a:spcPct val="200000"/>
              </a:lnSpc>
              <a:buBlip>
                <a:blip r:embed="rId2"/>
              </a:buBlip>
            </a:pPr>
            <a:r>
              <a:rPr lang="en-US" sz="1900" b="1" dirty="0">
                <a:solidFill>
                  <a:srgbClr val="002060"/>
                </a:solidFill>
                <a:latin typeface="Century Gothic" pitchFamily="34" charset="0"/>
              </a:rPr>
              <a:t>Tests for bacterial contamination:</a:t>
            </a:r>
            <a:endParaRPr lang="en-US" sz="1900" dirty="0">
              <a:solidFill>
                <a:srgbClr val="002060"/>
              </a:solidFill>
              <a:latin typeface="Century Gothic" pitchFamily="34" charset="0"/>
            </a:endParaRPr>
          </a:p>
          <a:p>
            <a:pPr>
              <a:lnSpc>
                <a:spcPct val="200000"/>
              </a:lnSpc>
              <a:buBlip>
                <a:blip r:embed="rId2"/>
              </a:buBlip>
            </a:pPr>
            <a:r>
              <a:rPr lang="en-US" sz="1900" dirty="0">
                <a:solidFill>
                  <a:srgbClr val="002060"/>
                </a:solidFill>
                <a:latin typeface="Century Gothic" pitchFamily="34" charset="0"/>
              </a:rPr>
              <a:t>	E-Coli Test or B-Coli Test.</a:t>
            </a:r>
          </a:p>
          <a:p>
            <a:endParaRPr lang="en-US" dirty="0"/>
          </a:p>
        </p:txBody>
      </p:sp>
      <p:sp>
        <p:nvSpPr>
          <p:cNvPr id="4" name="Rectangle 3"/>
          <p:cNvSpPr/>
          <p:nvPr/>
        </p:nvSpPr>
        <p:spPr>
          <a:xfrm>
            <a:off x="1428728" y="500042"/>
            <a:ext cx="6375849" cy="707886"/>
          </a:xfrm>
          <a:prstGeom prst="rect">
            <a:avLst/>
          </a:prstGeom>
        </p:spPr>
        <p:txBody>
          <a:bodyPr wrap="none">
            <a:spAutoFit/>
          </a:bodyPr>
          <a:lstStyle/>
          <a:p>
            <a:pPr algn="ctr"/>
            <a:r>
              <a:rPr lang="en-US" sz="4000" b="1" dirty="0"/>
              <a:t>BACTERIOLOGICAL ANALYSIS </a:t>
            </a:r>
            <a:endParaRPr lang="en-US" sz="4000" dirty="0"/>
          </a:p>
        </p:txBody>
      </p:sp>
    </p:spTree>
    <p:extLst>
      <p:ext uri="{BB962C8B-B14F-4D97-AF65-F5344CB8AC3E}">
        <p14:creationId xmlns:p14="http://schemas.microsoft.com/office/powerpoint/2010/main" val="2911663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340768"/>
            <a:ext cx="8848756" cy="5288632"/>
          </a:xfrm>
        </p:spPr>
        <p:txBody>
          <a:bodyPr>
            <a:noAutofit/>
          </a:bodyPr>
          <a:lstStyle/>
          <a:p>
            <a:pPr algn="just">
              <a:buNone/>
            </a:pPr>
            <a:r>
              <a:rPr lang="en-US" sz="1600" b="1" dirty="0">
                <a:solidFill>
                  <a:srgbClr val="C00000"/>
                </a:solidFill>
                <a:latin typeface="Century Gothic" pitchFamily="34" charset="0"/>
              </a:rPr>
              <a:t>E-Coli Test</a:t>
            </a:r>
            <a:endParaRPr lang="en-US" sz="1600" dirty="0">
              <a:solidFill>
                <a:srgbClr val="C00000"/>
              </a:solidFill>
              <a:latin typeface="Century Gothic" pitchFamily="34" charset="0"/>
            </a:endParaRPr>
          </a:p>
          <a:p>
            <a:pPr algn="just">
              <a:buNone/>
            </a:pPr>
            <a:r>
              <a:rPr lang="en-US" sz="1600" b="1" dirty="0">
                <a:solidFill>
                  <a:srgbClr val="C00000"/>
                </a:solidFill>
                <a:latin typeface="Century Gothic" pitchFamily="34" charset="0"/>
              </a:rPr>
              <a:t> a) Presumptive Test</a:t>
            </a:r>
            <a:endParaRPr lang="en-US" sz="1600" dirty="0">
              <a:solidFill>
                <a:srgbClr val="C00000"/>
              </a:solidFill>
              <a:latin typeface="Century Gothic" pitchFamily="34" charset="0"/>
            </a:endParaRPr>
          </a:p>
          <a:p>
            <a:pPr algn="just">
              <a:lnSpc>
                <a:spcPct val="150000"/>
              </a:lnSpc>
              <a:buBlip>
                <a:blip r:embed="rId2"/>
              </a:buBlip>
            </a:pPr>
            <a:r>
              <a:rPr lang="en-US" sz="1600" dirty="0">
                <a:latin typeface="Century Gothic" pitchFamily="34" charset="0"/>
              </a:rPr>
              <a:t>Definite positions of diluted samples inoculated with lactose broth as culture medium are placed in standard fermentation tubes. </a:t>
            </a:r>
          </a:p>
          <a:p>
            <a:pPr algn="just">
              <a:lnSpc>
                <a:spcPct val="150000"/>
              </a:lnSpc>
              <a:buBlip>
                <a:blip r:embed="rId2"/>
              </a:buBlip>
            </a:pPr>
            <a:r>
              <a:rPr lang="en-US" sz="1600" dirty="0">
                <a:latin typeface="Century Gothic" pitchFamily="34" charset="0"/>
              </a:rPr>
              <a:t>Incubated for 24 – 28 hours at 37</a:t>
            </a:r>
            <a:r>
              <a:rPr lang="en-US" sz="1600" baseline="30000" dirty="0">
                <a:latin typeface="Century Gothic" pitchFamily="34" charset="0"/>
              </a:rPr>
              <a:t>0</a:t>
            </a:r>
            <a:r>
              <a:rPr lang="en-US" sz="1600" dirty="0">
                <a:latin typeface="Century Gothic" pitchFamily="34" charset="0"/>
              </a:rPr>
              <a:t>C</a:t>
            </a:r>
          </a:p>
          <a:p>
            <a:pPr algn="just">
              <a:lnSpc>
                <a:spcPct val="150000"/>
              </a:lnSpc>
              <a:buBlip>
                <a:blip r:embed="rId2"/>
              </a:buBlip>
            </a:pPr>
            <a:r>
              <a:rPr lang="en-US" sz="1600" dirty="0">
                <a:latin typeface="Century Gothic" pitchFamily="34" charset="0"/>
              </a:rPr>
              <a:t>If gas is seen, test is +</a:t>
            </a:r>
            <a:r>
              <a:rPr lang="en-US" sz="1600" dirty="0" err="1">
                <a:latin typeface="Century Gothic" pitchFamily="34" charset="0"/>
              </a:rPr>
              <a:t>ve</a:t>
            </a:r>
            <a:r>
              <a:rPr lang="en-US" sz="1600" dirty="0">
                <a:latin typeface="Century Gothic" pitchFamily="34" charset="0"/>
              </a:rPr>
              <a:t>, bacteria's present else –</a:t>
            </a:r>
            <a:r>
              <a:rPr lang="en-US" sz="1600" dirty="0" err="1">
                <a:latin typeface="Century Gothic" pitchFamily="34" charset="0"/>
              </a:rPr>
              <a:t>ve</a:t>
            </a:r>
            <a:r>
              <a:rPr lang="en-US" sz="1600" dirty="0">
                <a:latin typeface="Century Gothic" pitchFamily="34" charset="0"/>
              </a:rPr>
              <a:t>. </a:t>
            </a:r>
          </a:p>
          <a:p>
            <a:pPr algn="just">
              <a:buBlip>
                <a:blip r:embed="rId2"/>
              </a:buBlip>
            </a:pPr>
            <a:r>
              <a:rPr lang="en-US" sz="1600" b="1" dirty="0">
                <a:solidFill>
                  <a:srgbClr val="C00000"/>
                </a:solidFill>
                <a:latin typeface="Century Gothic" pitchFamily="34" charset="0"/>
              </a:rPr>
              <a:t>b) Confirmed Test </a:t>
            </a:r>
            <a:endParaRPr lang="en-US" sz="1600" dirty="0">
              <a:solidFill>
                <a:srgbClr val="C00000"/>
              </a:solidFill>
              <a:latin typeface="Century Gothic" pitchFamily="34" charset="0"/>
            </a:endParaRPr>
          </a:p>
          <a:p>
            <a:pPr lvl="0" algn="just">
              <a:lnSpc>
                <a:spcPct val="160000"/>
              </a:lnSpc>
              <a:buBlip>
                <a:blip r:embed="rId2"/>
              </a:buBlip>
            </a:pPr>
            <a:r>
              <a:rPr lang="en-US" sz="1600" dirty="0">
                <a:latin typeface="Century Gothic" pitchFamily="34" charset="0"/>
              </a:rPr>
              <a:t>carried out to confirm the presence of B-Coli </a:t>
            </a:r>
          </a:p>
          <a:p>
            <a:pPr lvl="0" algn="just">
              <a:lnSpc>
                <a:spcPct val="160000"/>
              </a:lnSpc>
              <a:buBlip>
                <a:blip r:embed="rId2"/>
              </a:buBlip>
            </a:pPr>
            <a:r>
              <a:rPr lang="en-US" sz="1600" dirty="0">
                <a:latin typeface="Century Gothic" pitchFamily="34" charset="0"/>
              </a:rPr>
              <a:t>Portion of lactose broth showing +</a:t>
            </a:r>
            <a:r>
              <a:rPr lang="en-US" sz="1600" dirty="0" err="1">
                <a:latin typeface="Century Gothic" pitchFamily="34" charset="0"/>
              </a:rPr>
              <a:t>ve</a:t>
            </a:r>
            <a:r>
              <a:rPr lang="en-US" sz="1600" dirty="0">
                <a:latin typeface="Century Gothic" pitchFamily="34" charset="0"/>
              </a:rPr>
              <a:t> presumptive test is carefully transferred to another fermentation tube containing brilliant green lactose bile as culture medium. </a:t>
            </a:r>
          </a:p>
          <a:p>
            <a:pPr lvl="0" algn="just">
              <a:lnSpc>
                <a:spcPct val="160000"/>
              </a:lnSpc>
              <a:buBlip>
                <a:blip r:embed="rId2"/>
              </a:buBlip>
            </a:pPr>
            <a:r>
              <a:rPr lang="en-US" sz="1600" dirty="0" err="1">
                <a:latin typeface="Century Gothic" pitchFamily="34" charset="0"/>
              </a:rPr>
              <a:t>Inculation</a:t>
            </a:r>
            <a:r>
              <a:rPr lang="en-US" sz="1600" dirty="0">
                <a:latin typeface="Century Gothic" pitchFamily="34" charset="0"/>
              </a:rPr>
              <a:t> for 48 Hrs. @ 37</a:t>
            </a:r>
            <a:r>
              <a:rPr lang="en-US" sz="1600" baseline="30000" dirty="0">
                <a:latin typeface="Century Gothic" pitchFamily="34" charset="0"/>
              </a:rPr>
              <a:t>0</a:t>
            </a:r>
            <a:r>
              <a:rPr lang="en-US" sz="1600" dirty="0">
                <a:latin typeface="Century Gothic" pitchFamily="34" charset="0"/>
              </a:rPr>
              <a:t>C </a:t>
            </a:r>
          </a:p>
          <a:p>
            <a:pPr algn="just">
              <a:lnSpc>
                <a:spcPct val="160000"/>
              </a:lnSpc>
              <a:buBlip>
                <a:blip r:embed="rId2"/>
              </a:buBlip>
            </a:pPr>
            <a:r>
              <a:rPr lang="en-US" sz="1600" dirty="0">
                <a:latin typeface="Century Gothic" pitchFamily="34" charset="0"/>
              </a:rPr>
              <a:t>1 + gas seen </a:t>
            </a:r>
            <a:r>
              <a:rPr lang="en-US" sz="1600" dirty="0">
                <a:latin typeface="Century Gothic" pitchFamily="34" charset="0"/>
                <a:sym typeface="Wingdings"/>
              </a:rPr>
              <a:t></a:t>
            </a:r>
            <a:r>
              <a:rPr lang="en-US" sz="1600" dirty="0">
                <a:latin typeface="Century Gothic" pitchFamily="34" charset="0"/>
              </a:rPr>
              <a:t> +</a:t>
            </a:r>
            <a:r>
              <a:rPr lang="en-US" sz="1600" dirty="0" err="1">
                <a:latin typeface="Century Gothic" pitchFamily="34" charset="0"/>
              </a:rPr>
              <a:t>ve</a:t>
            </a:r>
            <a:r>
              <a:rPr lang="en-US" sz="1600" dirty="0">
                <a:latin typeface="Century Gothic" pitchFamily="34" charset="0"/>
              </a:rPr>
              <a:t> result and presence of B-Coli</a:t>
            </a:r>
          </a:p>
        </p:txBody>
      </p:sp>
      <p:sp>
        <p:nvSpPr>
          <p:cNvPr id="4" name="Rectangle 3">
            <a:extLst>
              <a:ext uri="{FF2B5EF4-FFF2-40B4-BE49-F238E27FC236}">
                <a16:creationId xmlns:a16="http://schemas.microsoft.com/office/drawing/2014/main" id="{DC44FC63-F272-4D15-BD05-BA470A05B7D7}"/>
              </a:ext>
            </a:extLst>
          </p:cNvPr>
          <p:cNvSpPr/>
          <p:nvPr/>
        </p:nvSpPr>
        <p:spPr>
          <a:xfrm>
            <a:off x="1428728" y="500042"/>
            <a:ext cx="6375849" cy="707886"/>
          </a:xfrm>
          <a:prstGeom prst="rect">
            <a:avLst/>
          </a:prstGeom>
        </p:spPr>
        <p:txBody>
          <a:bodyPr wrap="none">
            <a:spAutoFit/>
          </a:bodyPr>
          <a:lstStyle/>
          <a:p>
            <a:pPr algn="ctr"/>
            <a:r>
              <a:rPr lang="en-US" sz="4000" b="1" dirty="0"/>
              <a:t>BACTERIOLOGICAL ANALYSIS </a:t>
            </a:r>
            <a:endParaRPr lang="en-US" sz="4000" dirty="0"/>
          </a:p>
        </p:txBody>
      </p:sp>
    </p:spTree>
    <p:extLst>
      <p:ext uri="{BB962C8B-B14F-4D97-AF65-F5344CB8AC3E}">
        <p14:creationId xmlns:p14="http://schemas.microsoft.com/office/powerpoint/2010/main" val="3114884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241925"/>
          </a:xfrm>
        </p:spPr>
        <p:txBody>
          <a:bodyPr>
            <a:normAutofit/>
          </a:bodyPr>
          <a:lstStyle/>
          <a:p>
            <a:pPr>
              <a:buNone/>
            </a:pPr>
            <a:r>
              <a:rPr lang="en-US" dirty="0"/>
              <a:t> </a:t>
            </a:r>
            <a:r>
              <a:rPr lang="en-US" sz="2000" b="1" dirty="0">
                <a:solidFill>
                  <a:srgbClr val="C00000"/>
                </a:solidFill>
                <a:latin typeface="Century Gothic" pitchFamily="34" charset="0"/>
              </a:rPr>
              <a:t>Coliform Index:</a:t>
            </a:r>
            <a:endParaRPr lang="en-US" sz="2000" dirty="0">
              <a:solidFill>
                <a:srgbClr val="C00000"/>
              </a:solidFill>
              <a:latin typeface="Century Gothic" pitchFamily="34" charset="0"/>
            </a:endParaRPr>
          </a:p>
          <a:p>
            <a:pPr algn="just">
              <a:lnSpc>
                <a:spcPct val="200000"/>
              </a:lnSpc>
              <a:buBlip>
                <a:blip r:embed="rId2"/>
              </a:buBlip>
            </a:pPr>
            <a:r>
              <a:rPr lang="en-US" sz="2000" b="1" dirty="0">
                <a:solidFill>
                  <a:srgbClr val="002060"/>
                </a:solidFill>
                <a:latin typeface="Century Gothic" pitchFamily="34" charset="0"/>
              </a:rPr>
              <a:t>It is a measure of the concentration of coliform organisms in a water sample. It is the reciprocal of the smallest quantity of a sample (ml) which would give a positive E-Coli Test .</a:t>
            </a:r>
          </a:p>
          <a:p>
            <a:pPr algn="just">
              <a:lnSpc>
                <a:spcPct val="200000"/>
              </a:lnSpc>
              <a:buBlip>
                <a:blip r:embed="rId2"/>
              </a:buBlip>
            </a:pPr>
            <a:r>
              <a:rPr lang="en-US" sz="2000" b="1" dirty="0">
                <a:solidFill>
                  <a:srgbClr val="002060"/>
                </a:solidFill>
                <a:latin typeface="Century Gothic" pitchFamily="34" charset="0"/>
              </a:rPr>
              <a:t>E-Coli &lt; 3 &amp;  &gt; 10 </a:t>
            </a:r>
          </a:p>
          <a:p>
            <a:endParaRPr lang="en-US" dirty="0"/>
          </a:p>
        </p:txBody>
      </p:sp>
      <p:sp>
        <p:nvSpPr>
          <p:cNvPr id="4" name="Rectangle 3">
            <a:extLst>
              <a:ext uri="{FF2B5EF4-FFF2-40B4-BE49-F238E27FC236}">
                <a16:creationId xmlns:a16="http://schemas.microsoft.com/office/drawing/2014/main" id="{AB320BDB-9841-43A3-843B-A8B27777D91E}"/>
              </a:ext>
            </a:extLst>
          </p:cNvPr>
          <p:cNvSpPr/>
          <p:nvPr/>
        </p:nvSpPr>
        <p:spPr>
          <a:xfrm>
            <a:off x="1428728" y="500042"/>
            <a:ext cx="6375849" cy="707886"/>
          </a:xfrm>
          <a:prstGeom prst="rect">
            <a:avLst/>
          </a:prstGeom>
        </p:spPr>
        <p:txBody>
          <a:bodyPr wrap="none">
            <a:spAutoFit/>
          </a:bodyPr>
          <a:lstStyle/>
          <a:p>
            <a:pPr algn="ctr"/>
            <a:r>
              <a:rPr lang="en-US" sz="4000" b="1" dirty="0"/>
              <a:t>BACTERIOLOGICAL ANALYSIS </a:t>
            </a:r>
            <a:endParaRPr lang="en-US" sz="4000" dirty="0"/>
          </a:p>
        </p:txBody>
      </p:sp>
    </p:spTree>
    <p:extLst>
      <p:ext uri="{BB962C8B-B14F-4D97-AF65-F5344CB8AC3E}">
        <p14:creationId xmlns:p14="http://schemas.microsoft.com/office/powerpoint/2010/main" val="35087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990600"/>
            <a:ext cx="8884096" cy="5581672"/>
          </a:xfrm>
        </p:spPr>
        <p:txBody>
          <a:bodyPr>
            <a:normAutofit fontScale="25000" lnSpcReduction="20000"/>
          </a:bodyPr>
          <a:lstStyle/>
          <a:p>
            <a:pPr algn="just">
              <a:lnSpc>
                <a:spcPct val="120000"/>
              </a:lnSpc>
              <a:buBlip>
                <a:blip r:embed="rId2"/>
              </a:buBlip>
            </a:pPr>
            <a:endParaRPr lang="en-US" sz="5500" b="1" dirty="0">
              <a:solidFill>
                <a:srgbClr val="002060"/>
              </a:solidFill>
              <a:latin typeface="Century Gothic" pitchFamily="34" charset="0"/>
            </a:endParaRPr>
          </a:p>
          <a:p>
            <a:pPr algn="just">
              <a:lnSpc>
                <a:spcPct val="120000"/>
              </a:lnSpc>
              <a:buBlip>
                <a:blip r:embed="rId2"/>
              </a:buBlip>
            </a:pPr>
            <a:r>
              <a:rPr lang="en-US" sz="5500" b="1" dirty="0">
                <a:solidFill>
                  <a:srgbClr val="C00000"/>
                </a:solidFill>
                <a:latin typeface="Century Gothic" pitchFamily="34" charset="0"/>
              </a:rPr>
              <a:t>Most Probable Number (MPN) </a:t>
            </a:r>
            <a:endParaRPr lang="en-US" sz="5500" dirty="0">
              <a:solidFill>
                <a:srgbClr val="C00000"/>
              </a:solidFill>
              <a:latin typeface="Century Gothic" pitchFamily="34" charset="0"/>
            </a:endParaRPr>
          </a:p>
          <a:p>
            <a:pPr algn="just">
              <a:lnSpc>
                <a:spcPct val="120000"/>
              </a:lnSpc>
              <a:buNone/>
            </a:pPr>
            <a:endParaRPr lang="en-US" sz="6400" dirty="0">
              <a:solidFill>
                <a:srgbClr val="002060"/>
              </a:solidFill>
              <a:latin typeface="Century Gothic" pitchFamily="34" charset="0"/>
            </a:endParaRPr>
          </a:p>
          <a:p>
            <a:pPr algn="just">
              <a:lnSpc>
                <a:spcPct val="170000"/>
              </a:lnSpc>
              <a:buBlip>
                <a:blip r:embed="rId2"/>
              </a:buBlip>
            </a:pPr>
            <a:r>
              <a:rPr lang="en-US" sz="6400" dirty="0">
                <a:solidFill>
                  <a:srgbClr val="002060"/>
                </a:solidFill>
                <a:latin typeface="Century Gothic" pitchFamily="34" charset="0"/>
              </a:rPr>
              <a:t>It indicates the bacterial density which is most likely to be present in water.  It is obtained by applying the laws of probabilities of statistics to the test results. Hence it is more accurate. </a:t>
            </a:r>
          </a:p>
          <a:p>
            <a:pPr algn="just">
              <a:lnSpc>
                <a:spcPct val="120000"/>
              </a:lnSpc>
              <a:buBlip>
                <a:blip r:embed="rId2"/>
              </a:buBlip>
            </a:pPr>
            <a:endParaRPr lang="en-US" sz="6400" dirty="0">
              <a:solidFill>
                <a:srgbClr val="002060"/>
              </a:solidFill>
              <a:latin typeface="Century Gothic" pitchFamily="34" charset="0"/>
            </a:endParaRPr>
          </a:p>
          <a:p>
            <a:pPr algn="just">
              <a:lnSpc>
                <a:spcPct val="120000"/>
              </a:lnSpc>
              <a:buBlip>
                <a:blip r:embed="rId2"/>
              </a:buBlip>
            </a:pPr>
            <a:r>
              <a:rPr lang="en-US" sz="6400" b="1" dirty="0">
                <a:solidFill>
                  <a:srgbClr val="C00000"/>
                </a:solidFill>
                <a:latin typeface="Century Gothic" pitchFamily="34" charset="0"/>
              </a:rPr>
              <a:t>Membrane Filter Technique </a:t>
            </a:r>
            <a:endParaRPr lang="en-US" sz="6400" dirty="0">
              <a:solidFill>
                <a:srgbClr val="C00000"/>
              </a:solidFill>
              <a:latin typeface="Century Gothic" pitchFamily="34" charset="0"/>
            </a:endParaRPr>
          </a:p>
          <a:p>
            <a:pPr algn="just">
              <a:lnSpc>
                <a:spcPct val="120000"/>
              </a:lnSpc>
              <a:buBlip>
                <a:blip r:embed="rId2"/>
              </a:buBlip>
            </a:pPr>
            <a:endParaRPr lang="en-US" sz="6400" dirty="0">
              <a:solidFill>
                <a:srgbClr val="002060"/>
              </a:solidFill>
              <a:latin typeface="Century Gothic" pitchFamily="34" charset="0"/>
            </a:endParaRPr>
          </a:p>
          <a:p>
            <a:pPr lvl="0" algn="just">
              <a:lnSpc>
                <a:spcPct val="170000"/>
              </a:lnSpc>
              <a:buBlip>
                <a:blip r:embed="rId2"/>
              </a:buBlip>
            </a:pPr>
            <a:r>
              <a:rPr lang="en-US" sz="6400" dirty="0">
                <a:solidFill>
                  <a:srgbClr val="002060"/>
                </a:solidFill>
                <a:latin typeface="Century Gothic" pitchFamily="34" charset="0"/>
              </a:rPr>
              <a:t>Sample of water is filtered through a sterilized membrane containing unicroscopic pores to retain bacterias. </a:t>
            </a:r>
          </a:p>
          <a:p>
            <a:pPr lvl="0" algn="just">
              <a:lnSpc>
                <a:spcPct val="170000"/>
              </a:lnSpc>
              <a:buBlip>
                <a:blip r:embed="rId2"/>
              </a:buBlip>
            </a:pPr>
            <a:r>
              <a:rPr lang="en-US" sz="6400" dirty="0">
                <a:solidFill>
                  <a:srgbClr val="002060"/>
                </a:solidFill>
                <a:latin typeface="Century Gothic" pitchFamily="34" charset="0"/>
              </a:rPr>
              <a:t>The membrane with the retained bacterias is incubated for 20 Hours at 37</a:t>
            </a:r>
            <a:r>
              <a:rPr lang="en-US" sz="6400" baseline="30000" dirty="0">
                <a:solidFill>
                  <a:srgbClr val="002060"/>
                </a:solidFill>
                <a:latin typeface="Century Gothic" pitchFamily="34" charset="0"/>
              </a:rPr>
              <a:t>0</a:t>
            </a:r>
            <a:r>
              <a:rPr lang="en-US" sz="6400" dirty="0">
                <a:solidFill>
                  <a:srgbClr val="002060"/>
                </a:solidFill>
                <a:latin typeface="Century Gothic" pitchFamily="34" charset="0"/>
              </a:rPr>
              <a:t>C with nutrients</a:t>
            </a:r>
          </a:p>
          <a:p>
            <a:pPr lvl="0" algn="just">
              <a:lnSpc>
                <a:spcPct val="170000"/>
              </a:lnSpc>
              <a:buBlip>
                <a:blip r:embed="rId2"/>
              </a:buBlip>
            </a:pPr>
            <a:r>
              <a:rPr lang="en-US" sz="6400" dirty="0">
                <a:solidFill>
                  <a:srgbClr val="002060"/>
                </a:solidFill>
                <a:latin typeface="Century Gothic" pitchFamily="34" charset="0"/>
              </a:rPr>
              <a:t>Membrane is taken out and colories of bacterias are counted by means of microscope. </a:t>
            </a:r>
          </a:p>
          <a:p>
            <a:pPr>
              <a:lnSpc>
                <a:spcPct val="120000"/>
              </a:lnSpc>
            </a:pPr>
            <a:endParaRPr lang="en-US" dirty="0"/>
          </a:p>
        </p:txBody>
      </p:sp>
      <p:sp>
        <p:nvSpPr>
          <p:cNvPr id="4" name="Rectangle 3">
            <a:extLst>
              <a:ext uri="{FF2B5EF4-FFF2-40B4-BE49-F238E27FC236}">
                <a16:creationId xmlns:a16="http://schemas.microsoft.com/office/drawing/2014/main" id="{478C5988-033E-4C5A-B00F-524C6FE3A98D}"/>
              </a:ext>
            </a:extLst>
          </p:cNvPr>
          <p:cNvSpPr/>
          <p:nvPr/>
        </p:nvSpPr>
        <p:spPr>
          <a:xfrm>
            <a:off x="1460275" y="285728"/>
            <a:ext cx="6375849" cy="707886"/>
          </a:xfrm>
          <a:prstGeom prst="rect">
            <a:avLst/>
          </a:prstGeom>
        </p:spPr>
        <p:txBody>
          <a:bodyPr wrap="none">
            <a:spAutoFit/>
          </a:bodyPr>
          <a:lstStyle/>
          <a:p>
            <a:pPr algn="ctr"/>
            <a:r>
              <a:rPr lang="en-US" sz="4000" b="1" dirty="0"/>
              <a:t>BACTERIOLOGICAL ANALYSIS </a:t>
            </a:r>
            <a:endParaRPr lang="en-US" sz="4000" dirty="0"/>
          </a:p>
        </p:txBody>
      </p:sp>
    </p:spTree>
    <p:extLst>
      <p:ext uri="{BB962C8B-B14F-4D97-AF65-F5344CB8AC3E}">
        <p14:creationId xmlns:p14="http://schemas.microsoft.com/office/powerpoint/2010/main" val="1306460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4034" name="AutoShape 2" descr="BIS Certification in India | BIS registration in India - Omeg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4036" name="AutoShape 4" descr="BIS Certification in India | BIS registration in India - Omeg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4038" name="Picture 6" descr="BIS Certification-Modi Government Offers 50 Percent Concession For Micro  Enterprises, Women Entrepreneurs And Startups-BIS ने छोटे उद्योगों के लिए  उठाया ये कदम, होगा बड़ा फायदा - News Nation"/>
          <p:cNvPicPr>
            <a:picLocks noChangeAspect="1" noChangeArrowheads="1"/>
          </p:cNvPicPr>
          <p:nvPr/>
        </p:nvPicPr>
        <p:blipFill>
          <a:blip r:embed="rId2"/>
          <a:srcRect l="10547" b="10416"/>
          <a:stretch>
            <a:fillRect/>
          </a:stretch>
        </p:blipFill>
        <p:spPr bwMode="auto">
          <a:xfrm>
            <a:off x="214282" y="1714488"/>
            <a:ext cx="8623372" cy="485776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4034" name="AutoShape 2" descr="BIS Certification in India | BIS registration in India - Omeg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4036" name="AutoShape 4" descr="BIS Certification in India | BIS registration in India - Omeg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1202" name="Picture 2"/>
          <p:cNvPicPr>
            <a:picLocks noChangeAspect="1" noChangeArrowheads="1"/>
          </p:cNvPicPr>
          <p:nvPr/>
        </p:nvPicPr>
        <p:blipFill>
          <a:blip r:embed="rId2"/>
          <a:srcRect l="4588" r="4603" b="4136"/>
          <a:stretch>
            <a:fillRect/>
          </a:stretch>
        </p:blipFill>
        <p:spPr bwMode="auto">
          <a:xfrm>
            <a:off x="237499" y="1214422"/>
            <a:ext cx="8620781" cy="4786346"/>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042"/>
            <a:ext cx="8229600" cy="1143000"/>
          </a:xfrm>
        </p:spPr>
        <p:txBody>
          <a:bodyPr>
            <a:normAutofit/>
          </a:bodyPr>
          <a:lstStyle/>
          <a:p>
            <a:r>
              <a:rPr lang="en-IN" sz="3600" b="1" dirty="0">
                <a:latin typeface="Century Gothic" pitchFamily="34" charset="0"/>
              </a:rPr>
              <a:t>BIS – WATER QUALITY STANDARDS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48</a:t>
            </a:fld>
            <a:endParaRPr lang="en-US" dirty="0"/>
          </a:p>
        </p:txBody>
      </p:sp>
      <p:sp>
        <p:nvSpPr>
          <p:cNvPr id="1026" name="AutoShape 2" descr="Comparison of Ions with BIS standards for drinking water quality | Download  Scientific Diagram"/>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8" name="Picture 4" descr="Comparison of water quality of the study area with WHO and BIS 10500... |  Download Table"/>
          <p:cNvPicPr>
            <a:picLocks noChangeAspect="1" noChangeArrowheads="1"/>
          </p:cNvPicPr>
          <p:nvPr/>
        </p:nvPicPr>
        <p:blipFill>
          <a:blip r:embed="rId2"/>
          <a:srcRect/>
          <a:stretch>
            <a:fillRect/>
          </a:stretch>
        </p:blipFill>
        <p:spPr bwMode="auto">
          <a:xfrm>
            <a:off x="87892" y="1714488"/>
            <a:ext cx="8929750" cy="464347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Century Gothic" pitchFamily="34" charset="0"/>
              </a:rPr>
              <a:t>BIS – WATER QUALITY STANDARDS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49</a:t>
            </a:fld>
            <a:endParaRPr lang="en-US" dirty="0"/>
          </a:p>
        </p:txBody>
      </p:sp>
      <p:sp>
        <p:nvSpPr>
          <p:cNvPr id="1026" name="AutoShape 2" descr="Comparison of Ions with BIS standards for drinking water quality | Download  Scientific Diagram"/>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3010" name="Picture 2" descr="BIS standards and unit weights (W n ) of studied water quality parameters.  | Download Scientific Diagram"/>
          <p:cNvPicPr>
            <a:picLocks noChangeAspect="1" noChangeArrowheads="1"/>
          </p:cNvPicPr>
          <p:nvPr/>
        </p:nvPicPr>
        <p:blipFill>
          <a:blip r:embed="rId2"/>
          <a:srcRect/>
          <a:stretch>
            <a:fillRect/>
          </a:stretch>
        </p:blipFill>
        <p:spPr bwMode="auto">
          <a:xfrm>
            <a:off x="857224" y="1285860"/>
            <a:ext cx="7661767" cy="542928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80728"/>
            <a:ext cx="8151440" cy="4496544"/>
          </a:xfrm>
        </p:spPr>
        <p:txBody>
          <a:bodyPr>
            <a:noAutofit/>
          </a:bodyPr>
          <a:lstStyle/>
          <a:p>
            <a:pPr>
              <a:lnSpc>
                <a:spcPct val="120000"/>
              </a:lnSpc>
              <a:buNone/>
            </a:pPr>
            <a:r>
              <a:rPr lang="en-US" sz="1700" b="1" dirty="0">
                <a:solidFill>
                  <a:srgbClr val="002060"/>
                </a:solidFill>
                <a:latin typeface="Century Gothic" pitchFamily="34" charset="0"/>
              </a:rPr>
              <a:t>Impurities in water may be classified as follows</a:t>
            </a:r>
          </a:p>
          <a:p>
            <a:pPr lvl="1">
              <a:lnSpc>
                <a:spcPct val="120000"/>
              </a:lnSpc>
              <a:buBlip>
                <a:blip r:embed="rId3"/>
              </a:buBlip>
            </a:pPr>
            <a:r>
              <a:rPr lang="en-US" sz="1700" b="1" dirty="0">
                <a:solidFill>
                  <a:srgbClr val="002060"/>
                </a:solidFill>
                <a:latin typeface="Century Gothic" pitchFamily="34" charset="0"/>
              </a:rPr>
              <a:t>(a) Physical impurities </a:t>
            </a:r>
          </a:p>
          <a:p>
            <a:pPr lvl="1">
              <a:lnSpc>
                <a:spcPct val="120000"/>
              </a:lnSpc>
              <a:buBlip>
                <a:blip r:embed="rId3"/>
              </a:buBlip>
            </a:pPr>
            <a:r>
              <a:rPr lang="en-US" sz="1700" b="1" dirty="0">
                <a:solidFill>
                  <a:srgbClr val="002060"/>
                </a:solidFill>
                <a:latin typeface="Century Gothic" pitchFamily="34" charset="0"/>
              </a:rPr>
              <a:t>(b) Chemical impurities </a:t>
            </a:r>
          </a:p>
          <a:p>
            <a:pPr lvl="1">
              <a:lnSpc>
                <a:spcPct val="120000"/>
              </a:lnSpc>
              <a:buBlip>
                <a:blip r:embed="rId3"/>
              </a:buBlip>
            </a:pPr>
            <a:r>
              <a:rPr lang="en-US" sz="1700" b="1" dirty="0">
                <a:solidFill>
                  <a:srgbClr val="002060"/>
                </a:solidFill>
                <a:latin typeface="Century Gothic" pitchFamily="34" charset="0"/>
              </a:rPr>
              <a:t>(c) Bacteriological impurities </a:t>
            </a:r>
          </a:p>
          <a:p>
            <a:pPr algn="just">
              <a:lnSpc>
                <a:spcPct val="120000"/>
              </a:lnSpc>
              <a:buNone/>
            </a:pPr>
            <a:r>
              <a:rPr lang="en-US" sz="1700" b="1" dirty="0">
                <a:solidFill>
                  <a:srgbClr val="002060"/>
                </a:solidFill>
                <a:latin typeface="Century Gothic" pitchFamily="34" charset="0"/>
              </a:rPr>
              <a:t>Physical Impurities: </a:t>
            </a:r>
          </a:p>
          <a:p>
            <a:pPr algn="just">
              <a:lnSpc>
                <a:spcPct val="150000"/>
              </a:lnSpc>
              <a:buBlip>
                <a:blip r:embed="rId3"/>
              </a:buBlip>
            </a:pPr>
            <a:r>
              <a:rPr lang="en-US" sz="1700" b="1" dirty="0">
                <a:solidFill>
                  <a:srgbClr val="002060"/>
                </a:solidFill>
                <a:latin typeface="Century Gothic" pitchFamily="34" charset="0"/>
              </a:rPr>
              <a:t>They are due to the presence of inorganic substances like clay, pebbles, sand silt, algae, fungi, bacteria etc. in water as finely divided compounds.  </a:t>
            </a:r>
          </a:p>
          <a:p>
            <a:pPr algn="just">
              <a:lnSpc>
                <a:spcPct val="150000"/>
              </a:lnSpc>
              <a:buBlip>
                <a:blip r:embed="rId3"/>
              </a:buBlip>
            </a:pPr>
            <a:r>
              <a:rPr lang="en-US" sz="1700" b="1" dirty="0">
                <a:solidFill>
                  <a:srgbClr val="002060"/>
                </a:solidFill>
                <a:latin typeface="Century Gothic" pitchFamily="34" charset="0"/>
              </a:rPr>
              <a:t>Lighter substances float, heavier substances settle and of equal specific gravity mix with water. </a:t>
            </a:r>
          </a:p>
          <a:p>
            <a:pPr algn="just">
              <a:lnSpc>
                <a:spcPct val="150000"/>
              </a:lnSpc>
              <a:buBlip>
                <a:blip r:embed="rId3"/>
              </a:buBlip>
            </a:pPr>
            <a:r>
              <a:rPr lang="en-US" sz="1700" b="1" dirty="0">
                <a:solidFill>
                  <a:srgbClr val="002060"/>
                </a:solidFill>
                <a:latin typeface="Century Gothic" pitchFamily="34" charset="0"/>
              </a:rPr>
              <a:t> They impart colour, odour and taste ,Turbidity, Temperature , Specific Conductivity to water.  They are not serious and can be easily detected and removed. </a:t>
            </a:r>
          </a:p>
          <a:p>
            <a:pPr algn="just">
              <a:lnSpc>
                <a:spcPct val="150000"/>
              </a:lnSpc>
              <a:buBlip>
                <a:blip r:embed="rId3"/>
              </a:buBlip>
            </a:pPr>
            <a:r>
              <a:rPr lang="en-US" sz="1700" b="1" dirty="0">
                <a:solidFill>
                  <a:srgbClr val="002060"/>
                </a:solidFill>
                <a:latin typeface="Century Gothic" pitchFamily="34" charset="0"/>
              </a:rPr>
              <a:t> They may be in suspended, dissolved and colloidal forms. </a:t>
            </a:r>
          </a:p>
          <a:p>
            <a:pPr algn="just">
              <a:lnSpc>
                <a:spcPct val="120000"/>
              </a:lnSpc>
              <a:buNone/>
            </a:pPr>
            <a:r>
              <a:rPr lang="en-US" sz="1700" dirty="0">
                <a:solidFill>
                  <a:srgbClr val="002060"/>
                </a:solidFill>
                <a:latin typeface="Century Gothic" pitchFamily="34" charset="0"/>
              </a:rPr>
              <a:t> </a:t>
            </a:r>
          </a:p>
          <a:p>
            <a:pPr algn="just">
              <a:lnSpc>
                <a:spcPct val="120000"/>
              </a:lnSpc>
            </a:pPr>
            <a:endParaRPr lang="en-US" sz="1900" dirty="0">
              <a:solidFill>
                <a:srgbClr val="002060"/>
              </a:solidFill>
              <a:latin typeface="Century Gothic" pitchFamily="34" charset="0"/>
            </a:endParaRPr>
          </a:p>
        </p:txBody>
      </p:sp>
      <p:sp>
        <p:nvSpPr>
          <p:cNvPr id="4" name="Title 6"/>
          <p:cNvSpPr>
            <a:spLocks noGrp="1"/>
          </p:cNvSpPr>
          <p:nvPr>
            <p:ph type="title"/>
          </p:nvPr>
        </p:nvSpPr>
        <p:spPr>
          <a:xfrm>
            <a:off x="0" y="18197"/>
            <a:ext cx="9144000" cy="439003"/>
          </a:xfrm>
        </p:spPr>
        <p:txBody>
          <a:bodyPr>
            <a:normAutofit fontScale="90000"/>
          </a:bodyPr>
          <a:lstStyle/>
          <a:p>
            <a:r>
              <a:rPr lang="en-US" sz="3600" b="1" dirty="0">
                <a:latin typeface="Century Gothic" pitchFamily="34" charset="0"/>
              </a:rPr>
              <a:t>S1-SLO 2- Physical characteristics</a:t>
            </a:r>
          </a:p>
        </p:txBody>
      </p:sp>
    </p:spTree>
    <p:extLst>
      <p:ext uri="{BB962C8B-B14F-4D97-AF65-F5344CB8AC3E}">
        <p14:creationId xmlns:p14="http://schemas.microsoft.com/office/powerpoint/2010/main" val="956342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200000"/>
              </a:lnSpc>
            </a:pPr>
            <a:r>
              <a:rPr lang="en-US" sz="2000" b="1" dirty="0">
                <a:solidFill>
                  <a:srgbClr val="002060"/>
                </a:solidFill>
                <a:latin typeface="Century Gothic" pitchFamily="34" charset="0"/>
              </a:rPr>
              <a:t>IS 10500:2012</a:t>
            </a:r>
          </a:p>
          <a:p>
            <a:pPr>
              <a:lnSpc>
                <a:spcPct val="200000"/>
              </a:lnSpc>
            </a:pPr>
            <a:r>
              <a:rPr lang="en-US" sz="2000" b="1" dirty="0">
                <a:solidFill>
                  <a:srgbClr val="002060"/>
                </a:solidFill>
                <a:latin typeface="Century Gothic" pitchFamily="34" charset="0"/>
              </a:rPr>
              <a:t>Download it from this link</a:t>
            </a:r>
          </a:p>
          <a:p>
            <a:pPr>
              <a:lnSpc>
                <a:spcPct val="200000"/>
              </a:lnSpc>
            </a:pPr>
            <a:r>
              <a:rPr lang="en-US" sz="2000" b="1" dirty="0">
                <a:solidFill>
                  <a:srgbClr val="002060"/>
                </a:solidFill>
                <a:latin typeface="Century Gothic" pitchFamily="34" charset="0"/>
                <a:hlinkClick r:id="rId2"/>
              </a:rPr>
              <a:t>http://cgwb.gov.in/Documents/WQ-standards.pdf</a:t>
            </a:r>
            <a:endParaRPr lang="en-US" sz="2000" b="1" dirty="0">
              <a:solidFill>
                <a:srgbClr val="002060"/>
              </a:solidFill>
              <a:latin typeface="Century Gothic" pitchFamily="34" charset="0"/>
            </a:endParaRPr>
          </a:p>
        </p:txBody>
      </p:sp>
      <p:sp>
        <p:nvSpPr>
          <p:cNvPr id="7" name="Title 6"/>
          <p:cNvSpPr txBox="1">
            <a:spLocks/>
          </p:cNvSpPr>
          <p:nvPr/>
        </p:nvSpPr>
        <p:spPr>
          <a:xfrm>
            <a:off x="11723" y="228600"/>
            <a:ext cx="9144000" cy="74380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dirty="0">
                <a:latin typeface="Century Gothic" pitchFamily="34" charset="0"/>
              </a:rPr>
              <a:t>BIS – WATER QUALITY STANDARDS</a:t>
            </a:r>
            <a:endParaRPr lang="en-US" sz="3600" dirty="0"/>
          </a:p>
        </p:txBody>
      </p:sp>
    </p:spTree>
    <p:extLst>
      <p:ext uri="{BB962C8B-B14F-4D97-AF65-F5344CB8AC3E}">
        <p14:creationId xmlns:p14="http://schemas.microsoft.com/office/powerpoint/2010/main" val="2041608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51</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10" name="Picture 9"/>
          <p:cNvPicPr>
            <a:picLocks noChangeAspect="1"/>
          </p:cNvPicPr>
          <p:nvPr/>
        </p:nvPicPr>
        <p:blipFill rotWithShape="1">
          <a:blip r:embed="rId2"/>
          <a:srcRect l="2602" r="833"/>
          <a:stretch/>
        </p:blipFill>
        <p:spPr>
          <a:xfrm>
            <a:off x="11723" y="832883"/>
            <a:ext cx="9132277" cy="5825946"/>
          </a:xfrm>
          <a:prstGeom prst="rect">
            <a:avLst/>
          </a:prstGeom>
        </p:spPr>
      </p:pic>
    </p:spTree>
    <p:extLst>
      <p:ext uri="{BB962C8B-B14F-4D97-AF65-F5344CB8AC3E}">
        <p14:creationId xmlns:p14="http://schemas.microsoft.com/office/powerpoint/2010/main" val="1925715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52</a:t>
            </a:fld>
            <a:endParaRPr lang="en-US" dirty="0"/>
          </a:p>
        </p:txBody>
      </p:sp>
      <p:pic>
        <p:nvPicPr>
          <p:cNvPr id="8" name="Picture 7"/>
          <p:cNvPicPr>
            <a:picLocks noChangeAspect="1"/>
          </p:cNvPicPr>
          <p:nvPr/>
        </p:nvPicPr>
        <p:blipFill rotWithShape="1">
          <a:blip r:embed="rId2"/>
          <a:srcRect l="18155" t="21621" r="36164" b="8109"/>
          <a:stretch/>
        </p:blipFill>
        <p:spPr>
          <a:xfrm>
            <a:off x="0" y="838200"/>
            <a:ext cx="9144000" cy="5892800"/>
          </a:xfrm>
          <a:prstGeom prst="rect">
            <a:avLst/>
          </a:prstGeom>
        </p:spPr>
      </p:pic>
      <p:sp>
        <p:nvSpPr>
          <p:cNvPr id="9"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spTree>
    <p:extLst>
      <p:ext uri="{BB962C8B-B14F-4D97-AF65-F5344CB8AC3E}">
        <p14:creationId xmlns:p14="http://schemas.microsoft.com/office/powerpoint/2010/main" val="382339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53</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10" name="Picture 9"/>
          <p:cNvPicPr>
            <a:picLocks noChangeAspect="1"/>
          </p:cNvPicPr>
          <p:nvPr/>
        </p:nvPicPr>
        <p:blipFill rotWithShape="1">
          <a:blip r:embed="rId2"/>
          <a:srcRect l="18155" t="25000" r="36164" b="11707"/>
          <a:stretch/>
        </p:blipFill>
        <p:spPr>
          <a:xfrm>
            <a:off x="38099" y="755526"/>
            <a:ext cx="9067801" cy="6102474"/>
          </a:xfrm>
          <a:prstGeom prst="rect">
            <a:avLst/>
          </a:prstGeom>
        </p:spPr>
      </p:pic>
    </p:spTree>
    <p:extLst>
      <p:ext uri="{BB962C8B-B14F-4D97-AF65-F5344CB8AC3E}">
        <p14:creationId xmlns:p14="http://schemas.microsoft.com/office/powerpoint/2010/main" val="3110223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9" name="Picture 8"/>
          <p:cNvPicPr>
            <a:picLocks noChangeAspect="1"/>
          </p:cNvPicPr>
          <p:nvPr/>
        </p:nvPicPr>
        <p:blipFill rotWithShape="1">
          <a:blip r:embed="rId2"/>
          <a:srcRect l="17789" t="20833" r="35945" b="5208"/>
          <a:stretch/>
        </p:blipFill>
        <p:spPr>
          <a:xfrm>
            <a:off x="31777" y="743803"/>
            <a:ext cx="9143999" cy="5612547"/>
          </a:xfrm>
          <a:prstGeom prst="rect">
            <a:avLst/>
          </a:prstGeom>
        </p:spPr>
      </p:pic>
    </p:spTree>
    <p:extLst>
      <p:ext uri="{BB962C8B-B14F-4D97-AF65-F5344CB8AC3E}">
        <p14:creationId xmlns:p14="http://schemas.microsoft.com/office/powerpoint/2010/main" val="1876635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5134798"/>
            <a:ext cx="9144000" cy="580202"/>
          </a:xfrm>
        </p:spPr>
        <p:txBody>
          <a:bodyPr>
            <a:normAutofit/>
          </a:bodyPr>
          <a:lstStyle/>
          <a:p>
            <a:pPr algn="l"/>
            <a:r>
              <a:rPr lang="en-US" sz="2400" i="1" dirty="0">
                <a:hlinkClick r:id="rId2" action="ppaction://hlinkfile"/>
              </a:rPr>
              <a:t>Refer: Effluent Standards.pdf</a:t>
            </a:r>
            <a:endParaRPr lang="en-US" sz="2400" i="1" dirty="0"/>
          </a:p>
        </p:txBody>
      </p:sp>
      <p:sp>
        <p:nvSpPr>
          <p:cNvPr id="4" name="Date Placeholder 3"/>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55</a:t>
            </a:fld>
            <a:endParaRPr lang="en-US" dirty="0"/>
          </a:p>
        </p:txBody>
      </p:sp>
      <p:pic>
        <p:nvPicPr>
          <p:cNvPr id="8" name="Picture 7"/>
          <p:cNvPicPr>
            <a:picLocks noChangeAspect="1"/>
          </p:cNvPicPr>
          <p:nvPr/>
        </p:nvPicPr>
        <p:blipFill rotWithShape="1">
          <a:blip r:embed="rId3"/>
          <a:srcRect l="11933" t="34375" r="32431" b="19792"/>
          <a:stretch/>
        </p:blipFill>
        <p:spPr>
          <a:xfrm>
            <a:off x="31776" y="914400"/>
            <a:ext cx="9112224" cy="4220398"/>
          </a:xfrm>
          <a:prstGeom prst="rect">
            <a:avLst/>
          </a:prstGeom>
        </p:spPr>
      </p:pic>
      <p:sp>
        <p:nvSpPr>
          <p:cNvPr id="9"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spTree>
    <p:extLst>
      <p:ext uri="{BB962C8B-B14F-4D97-AF65-F5344CB8AC3E}">
        <p14:creationId xmlns:p14="http://schemas.microsoft.com/office/powerpoint/2010/main" val="421298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IS 10500:2012</a:t>
            </a:r>
          </a:p>
          <a:p>
            <a:r>
              <a:rPr lang="en-US" dirty="0"/>
              <a:t>Download it from this link</a:t>
            </a:r>
          </a:p>
          <a:p>
            <a:r>
              <a:rPr lang="en-US" dirty="0">
                <a:hlinkClick r:id="rId2"/>
              </a:rPr>
              <a:t>http://cgwb.gov.in/Documents/WQ-standards.pdf</a:t>
            </a:r>
            <a:endParaRPr lang="en-US"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56</a:t>
            </a:fld>
            <a:endParaRPr lang="en-US" dirty="0"/>
          </a:p>
        </p:txBody>
      </p:sp>
      <p:sp>
        <p:nvSpPr>
          <p:cNvPr id="7" name="Title 6"/>
          <p:cNvSpPr txBox="1">
            <a:spLocks/>
          </p:cNvSpPr>
          <p:nvPr/>
        </p:nvSpPr>
        <p:spPr>
          <a:xfrm>
            <a:off x="11723" y="228600"/>
            <a:ext cx="9144000" cy="74380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FF0000"/>
                </a:solidFill>
              </a:rPr>
              <a:t>S3-SLO2- Water quality standards and BIS.</a:t>
            </a:r>
            <a:endParaRPr lang="en-US" sz="3600" dirty="0"/>
          </a:p>
        </p:txBody>
      </p:sp>
    </p:spTree>
    <p:extLst>
      <p:ext uri="{BB962C8B-B14F-4D97-AF65-F5344CB8AC3E}">
        <p14:creationId xmlns:p14="http://schemas.microsoft.com/office/powerpoint/2010/main" val="4144899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57</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10" name="Picture 9"/>
          <p:cNvPicPr>
            <a:picLocks noChangeAspect="1"/>
          </p:cNvPicPr>
          <p:nvPr/>
        </p:nvPicPr>
        <p:blipFill rotWithShape="1">
          <a:blip r:embed="rId2"/>
          <a:srcRect l="2602" r="833"/>
          <a:stretch/>
        </p:blipFill>
        <p:spPr>
          <a:xfrm>
            <a:off x="11723" y="832883"/>
            <a:ext cx="9132277" cy="5825946"/>
          </a:xfrm>
          <a:prstGeom prst="rect">
            <a:avLst/>
          </a:prstGeom>
        </p:spPr>
      </p:pic>
    </p:spTree>
    <p:extLst>
      <p:ext uri="{BB962C8B-B14F-4D97-AF65-F5344CB8AC3E}">
        <p14:creationId xmlns:p14="http://schemas.microsoft.com/office/powerpoint/2010/main" val="2959467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58</a:t>
            </a:fld>
            <a:endParaRPr lang="en-US" dirty="0"/>
          </a:p>
        </p:txBody>
      </p:sp>
      <p:pic>
        <p:nvPicPr>
          <p:cNvPr id="8" name="Picture 7"/>
          <p:cNvPicPr>
            <a:picLocks noChangeAspect="1"/>
          </p:cNvPicPr>
          <p:nvPr/>
        </p:nvPicPr>
        <p:blipFill rotWithShape="1">
          <a:blip r:embed="rId2"/>
          <a:srcRect l="18155" t="21621" r="36164" b="8109"/>
          <a:stretch/>
        </p:blipFill>
        <p:spPr>
          <a:xfrm>
            <a:off x="0" y="838200"/>
            <a:ext cx="9144000" cy="5892800"/>
          </a:xfrm>
          <a:prstGeom prst="rect">
            <a:avLst/>
          </a:prstGeom>
        </p:spPr>
      </p:pic>
      <p:sp>
        <p:nvSpPr>
          <p:cNvPr id="9"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spTree>
    <p:extLst>
      <p:ext uri="{BB962C8B-B14F-4D97-AF65-F5344CB8AC3E}">
        <p14:creationId xmlns:p14="http://schemas.microsoft.com/office/powerpoint/2010/main" val="1613369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59</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10" name="Picture 9"/>
          <p:cNvPicPr>
            <a:picLocks noChangeAspect="1"/>
          </p:cNvPicPr>
          <p:nvPr/>
        </p:nvPicPr>
        <p:blipFill rotWithShape="1">
          <a:blip r:embed="rId2"/>
          <a:srcRect l="18155" t="25000" r="36164" b="11707"/>
          <a:stretch/>
        </p:blipFill>
        <p:spPr>
          <a:xfrm>
            <a:off x="38099" y="755526"/>
            <a:ext cx="9067801" cy="6102474"/>
          </a:xfrm>
          <a:prstGeom prst="rect">
            <a:avLst/>
          </a:prstGeom>
        </p:spPr>
      </p:pic>
    </p:spTree>
    <p:extLst>
      <p:ext uri="{BB962C8B-B14F-4D97-AF65-F5344CB8AC3E}">
        <p14:creationId xmlns:p14="http://schemas.microsoft.com/office/powerpoint/2010/main" val="2806306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51520" y="1184176"/>
            <a:ext cx="5491170" cy="5673824"/>
          </a:xfrm>
        </p:spPr>
        <p:txBody>
          <a:bodyPr>
            <a:normAutofit fontScale="62500" lnSpcReduction="20000"/>
          </a:bodyPr>
          <a:lstStyle/>
          <a:p>
            <a:pPr>
              <a:buBlip>
                <a:blip r:embed="rId2"/>
              </a:buBlip>
            </a:pPr>
            <a:r>
              <a:rPr lang="en-US" sz="2300" b="1" dirty="0">
                <a:solidFill>
                  <a:srgbClr val="C00000"/>
                </a:solidFill>
                <a:latin typeface="Century Gothic" pitchFamily="34" charset="0"/>
              </a:rPr>
              <a:t>COLOUR: </a:t>
            </a:r>
            <a:endParaRPr lang="en-US" sz="2300" dirty="0">
              <a:solidFill>
                <a:srgbClr val="C00000"/>
              </a:solidFill>
              <a:latin typeface="Century Gothic" pitchFamily="34" charset="0"/>
            </a:endParaRPr>
          </a:p>
          <a:p>
            <a:pPr algn="just">
              <a:lnSpc>
                <a:spcPct val="170000"/>
              </a:lnSpc>
              <a:buBlip>
                <a:blip r:embed="rId2"/>
              </a:buBlip>
            </a:pPr>
            <a:r>
              <a:rPr lang="en-US" sz="2300" b="1" dirty="0">
                <a:solidFill>
                  <a:srgbClr val="002060"/>
                </a:solidFill>
                <a:latin typeface="Century Gothic" pitchFamily="34" charset="0"/>
              </a:rPr>
              <a:t>Colored discharge from some industries impart colour to water</a:t>
            </a:r>
          </a:p>
          <a:p>
            <a:pPr algn="just">
              <a:lnSpc>
                <a:spcPct val="170000"/>
              </a:lnSpc>
              <a:buBlip>
                <a:blip r:embed="rId2"/>
              </a:buBlip>
            </a:pPr>
            <a:r>
              <a:rPr lang="en-US" sz="2300" b="1" dirty="0">
                <a:solidFill>
                  <a:srgbClr val="002060"/>
                </a:solidFill>
                <a:latin typeface="Century Gothic" pitchFamily="34" charset="0"/>
              </a:rPr>
              <a:t>Color is undesirable in water, it may stain clothes &amp; injurious to human health also</a:t>
            </a:r>
          </a:p>
          <a:p>
            <a:pPr algn="just">
              <a:lnSpc>
                <a:spcPct val="170000"/>
              </a:lnSpc>
              <a:buBlip>
                <a:blip r:embed="rId2"/>
              </a:buBlip>
            </a:pPr>
            <a:r>
              <a:rPr lang="en-US" sz="2300" b="1" dirty="0">
                <a:solidFill>
                  <a:srgbClr val="002060"/>
                </a:solidFill>
                <a:latin typeface="Century Gothic" pitchFamily="34" charset="0"/>
              </a:rPr>
              <a:t>Dissolved organic matter from decaying vegetation or some inorganic materials may impart colour to the water. Excessive growth of Algae.</a:t>
            </a:r>
          </a:p>
          <a:p>
            <a:pPr algn="just">
              <a:lnSpc>
                <a:spcPct val="170000"/>
              </a:lnSpc>
              <a:buBlip>
                <a:blip r:embed="rId2"/>
              </a:buBlip>
            </a:pPr>
            <a:r>
              <a:rPr lang="en-US" sz="2300" b="1" dirty="0">
                <a:solidFill>
                  <a:srgbClr val="002060"/>
                </a:solidFill>
                <a:latin typeface="Century Gothic" pitchFamily="34" charset="0"/>
              </a:rPr>
              <a:t>It can be measured by </a:t>
            </a:r>
            <a:r>
              <a:rPr lang="en-US" sz="2300" b="1" dirty="0">
                <a:solidFill>
                  <a:srgbClr val="C00000"/>
                </a:solidFill>
                <a:latin typeface="Century Gothic" pitchFamily="34" charset="0"/>
              </a:rPr>
              <a:t>comparing the colour of </a:t>
            </a:r>
            <a:r>
              <a:rPr lang="en-US" sz="2300" b="1" dirty="0">
                <a:solidFill>
                  <a:srgbClr val="002060"/>
                </a:solidFill>
                <a:latin typeface="Century Gothic" pitchFamily="34" charset="0"/>
              </a:rPr>
              <a:t>water sample with other </a:t>
            </a:r>
            <a:r>
              <a:rPr lang="en-US" sz="2300" b="1" dirty="0">
                <a:solidFill>
                  <a:srgbClr val="C00000"/>
                </a:solidFill>
                <a:latin typeface="Century Gothic" pitchFamily="34" charset="0"/>
              </a:rPr>
              <a:t>standard glass tubes</a:t>
            </a:r>
            <a:r>
              <a:rPr lang="en-US" sz="2300" b="1" dirty="0">
                <a:solidFill>
                  <a:srgbClr val="002060"/>
                </a:solidFill>
                <a:latin typeface="Century Gothic" pitchFamily="34" charset="0"/>
              </a:rPr>
              <a:t> containing solutions(PLATINUM COBALT) of different standard colour intensities.(NESLER’S TUBE)</a:t>
            </a:r>
          </a:p>
          <a:p>
            <a:pPr algn="just">
              <a:lnSpc>
                <a:spcPct val="170000"/>
              </a:lnSpc>
              <a:buBlip>
                <a:blip r:embed="rId2"/>
              </a:buBlip>
            </a:pPr>
            <a:r>
              <a:rPr lang="en-US" sz="2300" b="1" dirty="0">
                <a:solidFill>
                  <a:srgbClr val="002060"/>
                </a:solidFill>
                <a:latin typeface="Century Gothic" pitchFamily="34" charset="0"/>
              </a:rPr>
              <a:t>The IS value for treated water is </a:t>
            </a:r>
            <a:r>
              <a:rPr lang="en-US" sz="2300" b="1" i="1" dirty="0">
                <a:solidFill>
                  <a:srgbClr val="002060"/>
                </a:solidFill>
                <a:latin typeface="Century Gothic" pitchFamily="34" charset="0"/>
              </a:rPr>
              <a:t> 20 cobalt units, Preferably &lt;10 cu.</a:t>
            </a:r>
          </a:p>
          <a:p>
            <a:pPr algn="just">
              <a:lnSpc>
                <a:spcPct val="150000"/>
              </a:lnSpc>
            </a:pPr>
            <a:endParaRPr lang="en-US" sz="2100" dirty="0"/>
          </a:p>
        </p:txBody>
      </p:sp>
      <p:pic>
        <p:nvPicPr>
          <p:cNvPr id="3" name="Picture 42" descr="F:\rashmi arghyam\ppts\hardwaterismilkys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340768"/>
            <a:ext cx="2500298" cy="14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A441491-F688-49AA-956C-E8D978FB0059}"/>
              </a:ext>
            </a:extLst>
          </p:cNvPr>
          <p:cNvSpPr txBox="1"/>
          <p:nvPr/>
        </p:nvSpPr>
        <p:spPr>
          <a:xfrm>
            <a:off x="997318" y="-50927"/>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4260852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60</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9" name="Picture 8"/>
          <p:cNvPicPr>
            <a:picLocks noChangeAspect="1"/>
          </p:cNvPicPr>
          <p:nvPr/>
        </p:nvPicPr>
        <p:blipFill rotWithShape="1">
          <a:blip r:embed="rId2"/>
          <a:srcRect l="17789" t="20833" r="35945" b="5208"/>
          <a:stretch/>
        </p:blipFill>
        <p:spPr>
          <a:xfrm>
            <a:off x="31777" y="743803"/>
            <a:ext cx="9143999" cy="5612547"/>
          </a:xfrm>
          <a:prstGeom prst="rect">
            <a:avLst/>
          </a:prstGeom>
        </p:spPr>
      </p:pic>
    </p:spTree>
    <p:extLst>
      <p:ext uri="{BB962C8B-B14F-4D97-AF65-F5344CB8AC3E}">
        <p14:creationId xmlns:p14="http://schemas.microsoft.com/office/powerpoint/2010/main" val="1883452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5134798"/>
            <a:ext cx="9144000" cy="580202"/>
          </a:xfrm>
        </p:spPr>
        <p:txBody>
          <a:bodyPr>
            <a:normAutofit/>
          </a:bodyPr>
          <a:lstStyle/>
          <a:p>
            <a:pPr algn="l"/>
            <a:r>
              <a:rPr lang="en-US" sz="2400" i="1" dirty="0">
                <a:hlinkClick r:id="rId2" action="ppaction://hlinkfile"/>
              </a:rPr>
              <a:t>Refer: Effluent Standards.pdf</a:t>
            </a:r>
            <a:endParaRPr lang="en-US" sz="2400" i="1"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61</a:t>
            </a:fld>
            <a:endParaRPr lang="en-US" dirty="0"/>
          </a:p>
        </p:txBody>
      </p:sp>
      <p:pic>
        <p:nvPicPr>
          <p:cNvPr id="8" name="Picture 7"/>
          <p:cNvPicPr>
            <a:picLocks noChangeAspect="1"/>
          </p:cNvPicPr>
          <p:nvPr/>
        </p:nvPicPr>
        <p:blipFill rotWithShape="1">
          <a:blip r:embed="rId3"/>
          <a:srcRect l="11933" t="34375" r="32431" b="19792"/>
          <a:stretch/>
        </p:blipFill>
        <p:spPr>
          <a:xfrm>
            <a:off x="31776" y="914400"/>
            <a:ext cx="9112224" cy="4220398"/>
          </a:xfrm>
          <a:prstGeom prst="rect">
            <a:avLst/>
          </a:prstGeom>
        </p:spPr>
      </p:pic>
      <p:sp>
        <p:nvSpPr>
          <p:cNvPr id="9"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spTree>
    <p:extLst>
      <p:ext uri="{BB962C8B-B14F-4D97-AF65-F5344CB8AC3E}">
        <p14:creationId xmlns:p14="http://schemas.microsoft.com/office/powerpoint/2010/main" val="626529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7" name="Title 6"/>
          <p:cNvSpPr txBox="1">
            <a:spLocks/>
          </p:cNvSpPr>
          <p:nvPr/>
        </p:nvSpPr>
        <p:spPr>
          <a:xfrm>
            <a:off x="11723" y="228600"/>
            <a:ext cx="9144000" cy="74380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WATER BORNE DISEASES</a:t>
            </a:r>
            <a:endParaRPr lang="en-US" sz="3600" dirty="0"/>
          </a:p>
        </p:txBody>
      </p:sp>
      <p:pic>
        <p:nvPicPr>
          <p:cNvPr id="8" name="Picture 10" descr="Water-Borne Diseases, Contaminated Food and Gastrointestinal Infections">
            <a:extLst>
              <a:ext uri="{FF2B5EF4-FFF2-40B4-BE49-F238E27FC236}">
                <a16:creationId xmlns:a16="http://schemas.microsoft.com/office/drawing/2014/main" id="{FFC47299-A64C-4866-B47C-B0FA1FA9116A}"/>
              </a:ext>
            </a:extLst>
          </p:cNvPr>
          <p:cNvPicPr>
            <a:picLocks noChangeAspect="1" noChangeArrowheads="1"/>
          </p:cNvPicPr>
          <p:nvPr/>
        </p:nvPicPr>
        <p:blipFill>
          <a:blip r:embed="rId2"/>
          <a:srcRect/>
          <a:stretch>
            <a:fillRect/>
          </a:stretch>
        </p:blipFill>
        <p:spPr bwMode="auto">
          <a:xfrm>
            <a:off x="3986190" y="1142368"/>
            <a:ext cx="5157810" cy="5487032"/>
          </a:xfrm>
          <a:prstGeom prst="rect">
            <a:avLst/>
          </a:prstGeom>
          <a:noFill/>
        </p:spPr>
      </p:pic>
      <p:pic>
        <p:nvPicPr>
          <p:cNvPr id="9" name="Picture 6" descr="Live Chennai: Do you know floods could cause these diseases in  us?,Prevention ,water borne diseases, consuming clean water, better  sanitation ,by hand washing.">
            <a:extLst>
              <a:ext uri="{FF2B5EF4-FFF2-40B4-BE49-F238E27FC236}">
                <a16:creationId xmlns:a16="http://schemas.microsoft.com/office/drawing/2014/main" id="{E7BAF562-CC16-42DA-95C0-AD0DCC94FDC5}"/>
              </a:ext>
            </a:extLst>
          </p:cNvPr>
          <p:cNvPicPr>
            <a:picLocks noChangeAspect="1" noChangeArrowheads="1"/>
          </p:cNvPicPr>
          <p:nvPr/>
        </p:nvPicPr>
        <p:blipFill>
          <a:blip r:embed="rId3"/>
          <a:srcRect/>
          <a:stretch>
            <a:fillRect/>
          </a:stretch>
        </p:blipFill>
        <p:spPr bwMode="auto">
          <a:xfrm>
            <a:off x="143064" y="1124783"/>
            <a:ext cx="4115277" cy="2214578"/>
          </a:xfrm>
          <a:prstGeom prst="rect">
            <a:avLst/>
          </a:prstGeom>
          <a:noFill/>
        </p:spPr>
      </p:pic>
      <p:pic>
        <p:nvPicPr>
          <p:cNvPr id="10" name="Picture 12" descr="Drinking water contaminated in country; affects nearly 70,000 habitations -  The Economic Times">
            <a:extLst>
              <a:ext uri="{FF2B5EF4-FFF2-40B4-BE49-F238E27FC236}">
                <a16:creationId xmlns:a16="http://schemas.microsoft.com/office/drawing/2014/main" id="{24EEA9A8-8B51-46BC-A145-94AEFF1EE183}"/>
              </a:ext>
            </a:extLst>
          </p:cNvPr>
          <p:cNvPicPr>
            <a:picLocks noChangeAspect="1" noChangeArrowheads="1"/>
          </p:cNvPicPr>
          <p:nvPr/>
        </p:nvPicPr>
        <p:blipFill>
          <a:blip r:embed="rId4"/>
          <a:srcRect l="34375" t="10000" r="38125" b="12500"/>
          <a:stretch>
            <a:fillRect/>
          </a:stretch>
        </p:blipFill>
        <p:spPr bwMode="auto">
          <a:xfrm>
            <a:off x="611560" y="3339361"/>
            <a:ext cx="1723718" cy="3643314"/>
          </a:xfrm>
          <a:prstGeom prst="rect">
            <a:avLst/>
          </a:prstGeom>
          <a:noFill/>
        </p:spPr>
      </p:pic>
    </p:spTree>
    <p:extLst>
      <p:ext uri="{BB962C8B-B14F-4D97-AF65-F5344CB8AC3E}">
        <p14:creationId xmlns:p14="http://schemas.microsoft.com/office/powerpoint/2010/main" val="2879913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8FF02D-8A85-48A0-8714-CB49D3B94441}"/>
              </a:ext>
            </a:extLst>
          </p:cNvPr>
          <p:cNvSpPr>
            <a:spLocks noGrp="1"/>
          </p:cNvSpPr>
          <p:nvPr>
            <p:ph idx="1"/>
          </p:nvPr>
        </p:nvSpPr>
        <p:spPr>
          <a:xfrm>
            <a:off x="179512" y="1417638"/>
            <a:ext cx="8784976" cy="5165724"/>
          </a:xfrm>
        </p:spPr>
        <p:txBody>
          <a:bodyPr>
            <a:normAutofit fontScale="55000" lnSpcReduction="20000"/>
          </a:bodyPr>
          <a:lstStyle/>
          <a:p>
            <a:pPr algn="just">
              <a:lnSpc>
                <a:spcPct val="200000"/>
              </a:lnSpc>
              <a:buBlip>
                <a:blip r:embed="rId2"/>
              </a:buBlip>
            </a:pPr>
            <a:r>
              <a:rPr lang="en-US" sz="2800" b="1" dirty="0">
                <a:solidFill>
                  <a:srgbClr val="002060"/>
                </a:solidFill>
                <a:latin typeface="Century Gothic" pitchFamily="34" charset="0"/>
              </a:rPr>
              <a:t>Water-Borne Diseases and their Impact</a:t>
            </a:r>
          </a:p>
          <a:p>
            <a:pPr algn="just">
              <a:lnSpc>
                <a:spcPct val="200000"/>
              </a:lnSpc>
              <a:buBlip>
                <a:blip r:embed="rId2"/>
              </a:buBlip>
            </a:pPr>
            <a:r>
              <a:rPr lang="en-US" sz="2800" dirty="0">
                <a:solidFill>
                  <a:srgbClr val="002060"/>
                </a:solidFill>
                <a:latin typeface="Century Gothic" pitchFamily="34" charset="0"/>
              </a:rPr>
              <a:t>The pathogenic microorganisms, their toxic exudates, and other contaminants together, cause serious conditions such as cholera, diarrhea, typhoid, amebiasis, hepatitis, gastroenteritis, giardiasis, campylobacteriosis, scabies, and worm infections, to name a few.</a:t>
            </a:r>
          </a:p>
          <a:p>
            <a:pPr algn="just">
              <a:lnSpc>
                <a:spcPct val="200000"/>
              </a:lnSpc>
              <a:buBlip>
                <a:blip r:embed="rId2"/>
              </a:buBlip>
            </a:pPr>
            <a:r>
              <a:rPr lang="en-US" sz="2800" b="1" dirty="0">
                <a:solidFill>
                  <a:srgbClr val="002060"/>
                </a:solidFill>
                <a:latin typeface="Century Gothic" pitchFamily="34" charset="0"/>
              </a:rPr>
              <a:t>Diarrhea</a:t>
            </a:r>
          </a:p>
          <a:p>
            <a:pPr algn="just">
              <a:lnSpc>
                <a:spcPct val="200000"/>
              </a:lnSpc>
              <a:buBlip>
                <a:blip r:embed="rId2"/>
              </a:buBlip>
            </a:pPr>
            <a:r>
              <a:rPr lang="en-US" sz="2800" dirty="0">
                <a:solidFill>
                  <a:srgbClr val="002060"/>
                </a:solidFill>
                <a:latin typeface="Century Gothic" pitchFamily="34" charset="0"/>
              </a:rPr>
              <a:t>The most common of all water-borne diseases, diarrhea, </a:t>
            </a:r>
            <a:r>
              <a:rPr lang="en-US" sz="2800" dirty="0">
                <a:solidFill>
                  <a:srgbClr val="C00000"/>
                </a:solidFill>
                <a:latin typeface="Century Gothic" pitchFamily="34" charset="0"/>
              </a:rPr>
              <a:t>mainly affects children </a:t>
            </a:r>
            <a:r>
              <a:rPr lang="en-US" sz="2800" dirty="0">
                <a:solidFill>
                  <a:srgbClr val="002060"/>
                </a:solidFill>
                <a:latin typeface="Century Gothic" pitchFamily="34" charset="0"/>
              </a:rPr>
              <a:t>below five years of age. </a:t>
            </a:r>
          </a:p>
          <a:p>
            <a:pPr algn="just">
              <a:lnSpc>
                <a:spcPct val="200000"/>
              </a:lnSpc>
              <a:buBlip>
                <a:blip r:embed="rId2"/>
              </a:buBlip>
            </a:pPr>
            <a:r>
              <a:rPr lang="en-US" sz="2800" dirty="0">
                <a:solidFill>
                  <a:srgbClr val="002060"/>
                </a:solidFill>
                <a:latin typeface="Century Gothic" pitchFamily="34" charset="0"/>
              </a:rPr>
              <a:t>The symptoms include dizziness, dehydration, pale skin, and loss of consciousness in severe cases. It usually lasts for a couple of weeks and can turn out to be fatal if it goes untreated.</a:t>
            </a:r>
          </a:p>
          <a:p>
            <a:endParaRPr lang="en-IN" dirty="0"/>
          </a:p>
        </p:txBody>
      </p:sp>
      <p:sp>
        <p:nvSpPr>
          <p:cNvPr id="4" name="Title 6">
            <a:extLst>
              <a:ext uri="{FF2B5EF4-FFF2-40B4-BE49-F238E27FC236}">
                <a16:creationId xmlns:a16="http://schemas.microsoft.com/office/drawing/2014/main" id="{FB000CCB-7D23-467A-BABC-810772DDADCC}"/>
              </a:ext>
            </a:extLst>
          </p:cNvPr>
          <p:cNvSpPr txBox="1">
            <a:spLocks noGrp="1"/>
          </p:cNvSpPr>
          <p:nvPr>
            <p:ph type="title"/>
          </p:nvPr>
        </p:nvSpPr>
        <p:spPr>
          <a:xfrm>
            <a:off x="457200" y="2746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WATER BORNE DISEASES</a:t>
            </a:r>
            <a:endParaRPr lang="en-US" sz="3600" dirty="0"/>
          </a:p>
        </p:txBody>
      </p:sp>
    </p:spTree>
    <p:extLst>
      <p:ext uri="{BB962C8B-B14F-4D97-AF65-F5344CB8AC3E}">
        <p14:creationId xmlns:p14="http://schemas.microsoft.com/office/powerpoint/2010/main" val="2172386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2D76F0-043D-49C5-90B3-385C068A3C6F}"/>
              </a:ext>
            </a:extLst>
          </p:cNvPr>
          <p:cNvSpPr>
            <a:spLocks noGrp="1"/>
          </p:cNvSpPr>
          <p:nvPr>
            <p:ph idx="1"/>
          </p:nvPr>
        </p:nvSpPr>
        <p:spPr>
          <a:xfrm>
            <a:off x="179512" y="1196752"/>
            <a:ext cx="8784976" cy="5386610"/>
          </a:xfrm>
        </p:spPr>
        <p:txBody>
          <a:bodyPr>
            <a:normAutofit fontScale="55000" lnSpcReduction="20000"/>
          </a:bodyPr>
          <a:lstStyle/>
          <a:p>
            <a:pPr algn="just">
              <a:lnSpc>
                <a:spcPct val="200000"/>
              </a:lnSpc>
              <a:buBlip>
                <a:blip r:embed="rId2"/>
              </a:buBlip>
            </a:pPr>
            <a:r>
              <a:rPr lang="en-US" sz="3300" b="1" dirty="0">
                <a:solidFill>
                  <a:srgbClr val="C00000"/>
                </a:solidFill>
                <a:latin typeface="Century Gothic" pitchFamily="34" charset="0"/>
              </a:rPr>
              <a:t>Cholera</a:t>
            </a:r>
          </a:p>
          <a:p>
            <a:pPr algn="just">
              <a:lnSpc>
                <a:spcPct val="200000"/>
              </a:lnSpc>
              <a:buBlip>
                <a:blip r:embed="rId2"/>
              </a:buBlip>
            </a:pPr>
            <a:r>
              <a:rPr lang="en-US" sz="2800" dirty="0">
                <a:solidFill>
                  <a:srgbClr val="002060"/>
                </a:solidFill>
                <a:latin typeface="Century Gothic" pitchFamily="34" charset="0"/>
              </a:rPr>
              <a:t>It is mainly caused by bacteria named </a:t>
            </a:r>
            <a:r>
              <a:rPr lang="en-US" sz="2800" i="1" dirty="0">
                <a:solidFill>
                  <a:srgbClr val="002060"/>
                </a:solidFill>
                <a:latin typeface="Century Gothic" pitchFamily="34" charset="0"/>
              </a:rPr>
              <a:t>Vibrio </a:t>
            </a:r>
            <a:r>
              <a:rPr lang="en-US" sz="2800" i="1" dirty="0">
                <a:solidFill>
                  <a:srgbClr val="C00000"/>
                </a:solidFill>
                <a:latin typeface="Century Gothic" pitchFamily="34" charset="0"/>
              </a:rPr>
              <a:t>cholerae</a:t>
            </a:r>
            <a:r>
              <a:rPr lang="en-US" sz="2800" dirty="0">
                <a:solidFill>
                  <a:srgbClr val="002060"/>
                </a:solidFill>
                <a:latin typeface="Century Gothic" pitchFamily="34" charset="0"/>
              </a:rPr>
              <a:t> via consumption of contaminated food or drinking water. </a:t>
            </a:r>
          </a:p>
          <a:p>
            <a:pPr algn="just">
              <a:lnSpc>
                <a:spcPct val="200000"/>
              </a:lnSpc>
              <a:buBlip>
                <a:blip r:embed="rId2"/>
              </a:buBlip>
            </a:pPr>
            <a:r>
              <a:rPr lang="en-US" sz="2800" dirty="0">
                <a:solidFill>
                  <a:srgbClr val="002060"/>
                </a:solidFill>
                <a:latin typeface="Century Gothic" pitchFamily="34" charset="0"/>
              </a:rPr>
              <a:t>The symptoms include diarrhea, vomiting, fever, and abdominal cramps. Cholera occurs predominantly in children, but can also affect adults. </a:t>
            </a:r>
          </a:p>
          <a:p>
            <a:pPr algn="just">
              <a:lnSpc>
                <a:spcPct val="200000"/>
              </a:lnSpc>
              <a:buBlip>
                <a:blip r:embed="rId2"/>
              </a:buBlip>
            </a:pPr>
            <a:r>
              <a:rPr lang="en-US" sz="2800" dirty="0">
                <a:solidFill>
                  <a:srgbClr val="002060"/>
                </a:solidFill>
                <a:latin typeface="Century Gothic" pitchFamily="34" charset="0"/>
              </a:rPr>
              <a:t>It possesses a mortality rate that is alarmingly high among the water-borne diseases.</a:t>
            </a:r>
          </a:p>
          <a:p>
            <a:pPr algn="just">
              <a:lnSpc>
                <a:spcPct val="200000"/>
              </a:lnSpc>
              <a:buBlip>
                <a:blip r:embed="rId2"/>
              </a:buBlip>
            </a:pPr>
            <a:r>
              <a:rPr lang="en-US" sz="2800" b="1" dirty="0">
                <a:solidFill>
                  <a:srgbClr val="002060"/>
                </a:solidFill>
                <a:latin typeface="Century Gothic" pitchFamily="34" charset="0"/>
              </a:rPr>
              <a:t>Typhoid</a:t>
            </a:r>
          </a:p>
          <a:p>
            <a:pPr algn="just">
              <a:lnSpc>
                <a:spcPct val="200000"/>
              </a:lnSpc>
              <a:buBlip>
                <a:blip r:embed="rId2"/>
              </a:buBlip>
            </a:pPr>
            <a:r>
              <a:rPr lang="en-US" sz="2800" dirty="0">
                <a:solidFill>
                  <a:srgbClr val="002060"/>
                </a:solidFill>
                <a:latin typeface="Century Gothic" pitchFamily="34" charset="0"/>
              </a:rPr>
              <a:t>Typhoid fever is caused by</a:t>
            </a:r>
            <a:r>
              <a:rPr lang="en-US" sz="2800" dirty="0">
                <a:solidFill>
                  <a:srgbClr val="C00000"/>
                </a:solidFill>
                <a:latin typeface="Century Gothic" pitchFamily="34" charset="0"/>
              </a:rPr>
              <a:t> </a:t>
            </a:r>
            <a:r>
              <a:rPr lang="en-US" sz="2800" i="1" dirty="0">
                <a:solidFill>
                  <a:srgbClr val="C00000"/>
                </a:solidFill>
                <a:latin typeface="Century Gothic" pitchFamily="34" charset="0"/>
              </a:rPr>
              <a:t>Salmonella typhi</a:t>
            </a:r>
            <a:r>
              <a:rPr lang="en-US" sz="2800" dirty="0">
                <a:solidFill>
                  <a:srgbClr val="C00000"/>
                </a:solidFill>
                <a:latin typeface="Century Gothic" pitchFamily="34" charset="0"/>
              </a:rPr>
              <a:t> </a:t>
            </a:r>
            <a:r>
              <a:rPr lang="en-US" sz="2800" dirty="0">
                <a:solidFill>
                  <a:srgbClr val="002060"/>
                </a:solidFill>
                <a:latin typeface="Century Gothic" pitchFamily="34" charset="0"/>
              </a:rPr>
              <a:t>bacteria transmitted via contaminated water. The patients typically suffer from prolonged episodes of fever, loss of appetite, nausea, headache, constipation, and loss of body weight. </a:t>
            </a:r>
          </a:p>
          <a:p>
            <a:pPr algn="just">
              <a:lnSpc>
                <a:spcPct val="200000"/>
              </a:lnSpc>
              <a:buBlip>
                <a:blip r:embed="rId2"/>
              </a:buBlip>
            </a:pPr>
            <a:r>
              <a:rPr lang="en-US" sz="2800" dirty="0">
                <a:solidFill>
                  <a:srgbClr val="002060"/>
                </a:solidFill>
                <a:latin typeface="Century Gothic" pitchFamily="34" charset="0"/>
              </a:rPr>
              <a:t>Prompt attention is needed to cure typhoid in the patient, as well as to prevent the spread of this contagious disease.</a:t>
            </a:r>
          </a:p>
          <a:p>
            <a:endParaRPr lang="en-IN" dirty="0"/>
          </a:p>
        </p:txBody>
      </p:sp>
      <p:sp>
        <p:nvSpPr>
          <p:cNvPr id="4" name="Title 6">
            <a:extLst>
              <a:ext uri="{FF2B5EF4-FFF2-40B4-BE49-F238E27FC236}">
                <a16:creationId xmlns:a16="http://schemas.microsoft.com/office/drawing/2014/main" id="{892C66DF-425A-4311-BD28-0F40249D546E}"/>
              </a:ext>
            </a:extLst>
          </p:cNvPr>
          <p:cNvSpPr txBox="1">
            <a:spLocks noGrp="1"/>
          </p:cNvSpPr>
          <p:nvPr>
            <p:ph type="title"/>
          </p:nvPr>
        </p:nvSpPr>
        <p:spPr>
          <a:xfrm>
            <a:off x="457200" y="2746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WATER BORNE DISEASES</a:t>
            </a:r>
            <a:endParaRPr lang="en-US" sz="3600" dirty="0"/>
          </a:p>
        </p:txBody>
      </p:sp>
    </p:spTree>
    <p:extLst>
      <p:ext uri="{BB962C8B-B14F-4D97-AF65-F5344CB8AC3E}">
        <p14:creationId xmlns:p14="http://schemas.microsoft.com/office/powerpoint/2010/main" val="1749758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8FCA6-1FFC-454E-86ED-E2F34918557E}"/>
              </a:ext>
            </a:extLst>
          </p:cNvPr>
          <p:cNvSpPr>
            <a:spLocks noGrp="1"/>
          </p:cNvSpPr>
          <p:nvPr>
            <p:ph idx="1"/>
          </p:nvPr>
        </p:nvSpPr>
        <p:spPr>
          <a:xfrm>
            <a:off x="251520" y="1124744"/>
            <a:ext cx="8712968" cy="5458618"/>
          </a:xfrm>
        </p:spPr>
        <p:txBody>
          <a:bodyPr>
            <a:normAutofit fontScale="62500" lnSpcReduction="20000"/>
          </a:bodyPr>
          <a:lstStyle/>
          <a:p>
            <a:pPr>
              <a:lnSpc>
                <a:spcPct val="170000"/>
              </a:lnSpc>
              <a:buBlip>
                <a:blip r:embed="rId2"/>
              </a:buBlip>
            </a:pPr>
            <a:r>
              <a:rPr lang="en-US" b="1" dirty="0">
                <a:solidFill>
                  <a:srgbClr val="002060"/>
                </a:solidFill>
                <a:latin typeface="Century Gothic" pitchFamily="34" charset="0"/>
              </a:rPr>
              <a:t>Amoebiasis</a:t>
            </a:r>
          </a:p>
          <a:p>
            <a:pPr algn="just">
              <a:lnSpc>
                <a:spcPct val="170000"/>
              </a:lnSpc>
              <a:buBlip>
                <a:blip r:embed="rId2"/>
              </a:buBlip>
            </a:pPr>
            <a:r>
              <a:rPr lang="en-US" dirty="0">
                <a:solidFill>
                  <a:srgbClr val="002060"/>
                </a:solidFill>
                <a:latin typeface="Century Gothic" pitchFamily="34" charset="0"/>
              </a:rPr>
              <a:t>It is caused by a parasite named </a:t>
            </a:r>
            <a:r>
              <a:rPr lang="en-US" i="1" dirty="0">
                <a:solidFill>
                  <a:srgbClr val="002060"/>
                </a:solidFill>
                <a:latin typeface="Century Gothic" pitchFamily="34" charset="0"/>
              </a:rPr>
              <a:t>Entamoeba histolytica</a:t>
            </a:r>
            <a:r>
              <a:rPr lang="en-US" dirty="0">
                <a:solidFill>
                  <a:srgbClr val="002060"/>
                </a:solidFill>
                <a:latin typeface="Century Gothic" pitchFamily="34" charset="0"/>
              </a:rPr>
              <a:t>. The protozoan organism is transmitted by unknowingly consuming cysts (an inactive form of the parasite) in food, and it affects the intestine. The parasite thrives on contaminated soil and fecal matter. The common symptoms of amoebiasis include abdominal cramps and watery stools.</a:t>
            </a:r>
          </a:p>
          <a:p>
            <a:pPr>
              <a:lnSpc>
                <a:spcPct val="170000"/>
              </a:lnSpc>
              <a:buBlip>
                <a:blip r:embed="rId2"/>
              </a:buBlip>
            </a:pPr>
            <a:r>
              <a:rPr lang="en-US" b="1" dirty="0">
                <a:solidFill>
                  <a:srgbClr val="002060"/>
                </a:solidFill>
                <a:latin typeface="Century Gothic" pitchFamily="34" charset="0"/>
              </a:rPr>
              <a:t>Hepatitis A</a:t>
            </a:r>
          </a:p>
          <a:p>
            <a:pPr algn="just">
              <a:lnSpc>
                <a:spcPct val="170000"/>
              </a:lnSpc>
              <a:buBlip>
                <a:blip r:embed="rId2"/>
              </a:buBlip>
            </a:pPr>
            <a:r>
              <a:rPr lang="en-US" dirty="0">
                <a:solidFill>
                  <a:srgbClr val="002060"/>
                </a:solidFill>
                <a:latin typeface="Century Gothic" pitchFamily="34" charset="0"/>
              </a:rPr>
              <a:t>This condition mainly affects the liver and is caused by Hepatitis A virus. The route of contamination is usually oral, while it also spreads through physical contact with an infected person. Hepatitis A patients manifest common symptoms such as fever, nausea, and vomiting, but can suffer severe complications if they’re not treated in time.</a:t>
            </a:r>
          </a:p>
          <a:p>
            <a:endParaRPr lang="en-IN" dirty="0"/>
          </a:p>
        </p:txBody>
      </p:sp>
      <p:sp>
        <p:nvSpPr>
          <p:cNvPr id="4" name="Title 6">
            <a:extLst>
              <a:ext uri="{FF2B5EF4-FFF2-40B4-BE49-F238E27FC236}">
                <a16:creationId xmlns:a16="http://schemas.microsoft.com/office/drawing/2014/main" id="{1AB64072-D9F9-4EDA-9E4C-9CF65E68A027}"/>
              </a:ext>
            </a:extLst>
          </p:cNvPr>
          <p:cNvSpPr txBox="1">
            <a:spLocks noGrp="1"/>
          </p:cNvSpPr>
          <p:nvPr>
            <p:ph type="title"/>
          </p:nvPr>
        </p:nvSpPr>
        <p:spPr>
          <a:xfrm>
            <a:off x="457200" y="2746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WATER BORNE DISEASES</a:t>
            </a:r>
            <a:endParaRPr lang="en-US" sz="3600" dirty="0"/>
          </a:p>
        </p:txBody>
      </p:sp>
    </p:spTree>
    <p:extLst>
      <p:ext uri="{BB962C8B-B14F-4D97-AF65-F5344CB8AC3E}">
        <p14:creationId xmlns:p14="http://schemas.microsoft.com/office/powerpoint/2010/main" val="2305486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EA1DC5-7027-4A08-A33E-A8BC300F4A99}"/>
              </a:ext>
            </a:extLst>
          </p:cNvPr>
          <p:cNvSpPr>
            <a:spLocks noGrp="1"/>
          </p:cNvSpPr>
          <p:nvPr>
            <p:ph idx="1"/>
          </p:nvPr>
        </p:nvSpPr>
        <p:spPr/>
        <p:txBody>
          <a:bodyPr/>
          <a:lstStyle/>
          <a:p>
            <a:endParaRPr lang="en-IN"/>
          </a:p>
        </p:txBody>
      </p:sp>
      <p:pic>
        <p:nvPicPr>
          <p:cNvPr id="4" name="Picture 4" descr="These Tragic Effects of Water Pollution on Animals are Saddening - Help  Save Nature">
            <a:extLst>
              <a:ext uri="{FF2B5EF4-FFF2-40B4-BE49-F238E27FC236}">
                <a16:creationId xmlns:a16="http://schemas.microsoft.com/office/drawing/2014/main" id="{59F14EE0-5887-4948-95EE-72059BA34773}"/>
              </a:ext>
            </a:extLst>
          </p:cNvPr>
          <p:cNvPicPr>
            <a:picLocks noChangeAspect="1" noChangeArrowheads="1"/>
          </p:cNvPicPr>
          <p:nvPr/>
        </p:nvPicPr>
        <p:blipFill>
          <a:blip r:embed="rId2"/>
          <a:srcRect/>
          <a:stretch>
            <a:fillRect/>
          </a:stretch>
        </p:blipFill>
        <p:spPr bwMode="auto">
          <a:xfrm>
            <a:off x="1678760" y="1934355"/>
            <a:ext cx="5786479" cy="3857652"/>
          </a:xfrm>
          <a:prstGeom prst="rect">
            <a:avLst/>
          </a:prstGeom>
          <a:noFill/>
        </p:spPr>
      </p:pic>
      <p:sp>
        <p:nvSpPr>
          <p:cNvPr id="5" name="Title 4">
            <a:extLst>
              <a:ext uri="{FF2B5EF4-FFF2-40B4-BE49-F238E27FC236}">
                <a16:creationId xmlns:a16="http://schemas.microsoft.com/office/drawing/2014/main" id="{10340E3D-2A85-4BBB-ACE5-433756AB0439}"/>
              </a:ext>
            </a:extLst>
          </p:cNvPr>
          <p:cNvSpPr>
            <a:spLocks noGrp="1"/>
          </p:cNvSpPr>
          <p:nvPr>
            <p:ph type="title"/>
          </p:nvPr>
        </p:nvSpPr>
        <p:spPr>
          <a:xfrm>
            <a:off x="457200" y="274638"/>
            <a:ext cx="8229600" cy="1143000"/>
          </a:xfrm>
          <a:prstGeom prst="rect">
            <a:avLst/>
          </a:prstGeom>
        </p:spPr>
        <p:txBody>
          <a:bodyPr wrap="square">
            <a:spAutoFit/>
          </a:bodyPr>
          <a:lstStyle/>
          <a:p>
            <a:pPr algn="ctr"/>
            <a:r>
              <a:rPr lang="en-US" sz="2600" b="1" dirty="0">
                <a:latin typeface="Century Gothic" pitchFamily="34" charset="0"/>
              </a:rPr>
              <a:t>IMPACT OF WATER RELATED ISSUES ON ANIMALS</a:t>
            </a:r>
          </a:p>
        </p:txBody>
      </p:sp>
    </p:spTree>
    <p:extLst>
      <p:ext uri="{BB962C8B-B14F-4D97-AF65-F5344CB8AC3E}">
        <p14:creationId xmlns:p14="http://schemas.microsoft.com/office/powerpoint/2010/main" val="3991402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D222-6229-4831-9995-037AA769B0A2}"/>
              </a:ext>
            </a:extLst>
          </p:cNvPr>
          <p:cNvSpPr>
            <a:spLocks noGrp="1"/>
          </p:cNvSpPr>
          <p:nvPr>
            <p:ph idx="1"/>
          </p:nvPr>
        </p:nvSpPr>
        <p:spPr>
          <a:xfrm>
            <a:off x="0" y="1196752"/>
            <a:ext cx="9036496" cy="5328592"/>
          </a:xfrm>
        </p:spPr>
        <p:txBody>
          <a:bodyPr>
            <a:normAutofit fontScale="55000" lnSpcReduction="20000"/>
          </a:bodyPr>
          <a:lstStyle/>
          <a:p>
            <a:pPr algn="just">
              <a:lnSpc>
                <a:spcPct val="170000"/>
              </a:lnSpc>
              <a:buBlip>
                <a:blip r:embed="rId2"/>
              </a:buBlip>
            </a:pPr>
            <a:r>
              <a:rPr lang="en-US" sz="2800" dirty="0">
                <a:solidFill>
                  <a:srgbClr val="002060"/>
                </a:solidFill>
                <a:latin typeface="Century Gothic" pitchFamily="34" charset="0"/>
              </a:rPr>
              <a:t>Proliferation of toxic </a:t>
            </a:r>
            <a:r>
              <a:rPr lang="en-US" sz="2800" dirty="0">
                <a:solidFill>
                  <a:srgbClr val="C00000"/>
                </a:solidFill>
                <a:latin typeface="Century Gothic" pitchFamily="34" charset="0"/>
              </a:rPr>
              <a:t>algae species</a:t>
            </a:r>
            <a:r>
              <a:rPr lang="en-US" sz="2800" dirty="0">
                <a:solidFill>
                  <a:srgbClr val="002060"/>
                </a:solidFill>
                <a:latin typeface="Century Gothic" pitchFamily="34" charset="0"/>
              </a:rPr>
              <a:t> also impacts the health of both wildlife and humans. </a:t>
            </a:r>
          </a:p>
          <a:p>
            <a:pPr algn="just">
              <a:lnSpc>
                <a:spcPct val="170000"/>
              </a:lnSpc>
              <a:buBlip>
                <a:blip r:embed="rId2"/>
              </a:buBlip>
            </a:pPr>
            <a:r>
              <a:rPr lang="en-US" sz="2800" dirty="0">
                <a:solidFill>
                  <a:srgbClr val="002060"/>
                </a:solidFill>
                <a:latin typeface="Century Gothic" pitchFamily="34" charset="0"/>
              </a:rPr>
              <a:t>When these algae flourish because of </a:t>
            </a:r>
            <a:r>
              <a:rPr lang="en-US" sz="2800" dirty="0">
                <a:solidFill>
                  <a:srgbClr val="C00000"/>
                </a:solidFill>
                <a:latin typeface="Century Gothic" pitchFamily="34" charset="0"/>
              </a:rPr>
              <a:t>nutrient pollution </a:t>
            </a:r>
            <a:r>
              <a:rPr lang="en-US" sz="2800" dirty="0">
                <a:solidFill>
                  <a:srgbClr val="002060"/>
                </a:solidFill>
                <a:latin typeface="Century Gothic" pitchFamily="34" charset="0"/>
              </a:rPr>
              <a:t>in the water, they produce </a:t>
            </a:r>
            <a:r>
              <a:rPr lang="en-US" sz="2800" dirty="0">
                <a:solidFill>
                  <a:srgbClr val="C00000"/>
                </a:solidFill>
                <a:latin typeface="Century Gothic" pitchFamily="34" charset="0"/>
              </a:rPr>
              <a:t>toxins</a:t>
            </a:r>
            <a:r>
              <a:rPr lang="en-US" sz="2800" dirty="0">
                <a:solidFill>
                  <a:srgbClr val="002060"/>
                </a:solidFill>
                <a:latin typeface="Century Gothic" pitchFamily="34" charset="0"/>
              </a:rPr>
              <a:t> that poison aquatic organisms, such as seabirds, fish, sea turtles and aquatic mammals, like dolphins, manatees and sea lions. </a:t>
            </a:r>
          </a:p>
          <a:p>
            <a:pPr algn="just">
              <a:lnSpc>
                <a:spcPct val="170000"/>
              </a:lnSpc>
              <a:buBlip>
                <a:blip r:embed="rId2"/>
              </a:buBlip>
            </a:pPr>
            <a:r>
              <a:rPr lang="en-US" sz="2800" dirty="0">
                <a:solidFill>
                  <a:srgbClr val="C00000"/>
                </a:solidFill>
                <a:latin typeface="Century Gothic" pitchFamily="34" charset="0"/>
              </a:rPr>
              <a:t>Plastics</a:t>
            </a:r>
            <a:r>
              <a:rPr lang="en-US" sz="2800" dirty="0">
                <a:solidFill>
                  <a:srgbClr val="002060"/>
                </a:solidFill>
                <a:latin typeface="Century Gothic" pitchFamily="34" charset="0"/>
              </a:rPr>
              <a:t> and other marine debris that can float may persist in the oceans for years, traveling the currents. Some of this material accumulates in the centers of ocean gyres, creating great garbage patches. </a:t>
            </a:r>
          </a:p>
          <a:p>
            <a:pPr algn="just">
              <a:lnSpc>
                <a:spcPct val="170000"/>
              </a:lnSpc>
              <a:buBlip>
                <a:blip r:embed="rId2"/>
              </a:buBlip>
            </a:pPr>
            <a:r>
              <a:rPr lang="en-US" sz="2800" dirty="0">
                <a:solidFill>
                  <a:srgbClr val="002060"/>
                </a:solidFill>
                <a:latin typeface="Century Gothic" pitchFamily="34" charset="0"/>
              </a:rPr>
              <a:t>The term “</a:t>
            </a:r>
            <a:r>
              <a:rPr lang="en-US" sz="2800" dirty="0">
                <a:solidFill>
                  <a:srgbClr val="C00000"/>
                </a:solidFill>
                <a:latin typeface="Century Gothic" pitchFamily="34" charset="0"/>
              </a:rPr>
              <a:t>garbage patch</a:t>
            </a:r>
            <a:r>
              <a:rPr lang="en-US" sz="2800" dirty="0">
                <a:solidFill>
                  <a:srgbClr val="002060"/>
                </a:solidFill>
                <a:latin typeface="Century Gothic" pitchFamily="34" charset="0"/>
              </a:rPr>
              <a:t>” brings to mind floating islands of trash, but little of the debris can be seen on the surface. Garbage patches, instead, are areas where concentrations of flotsam and jetsam, mostly small pieces of plastic, are particularly high. This litter can distribute toxic chemicals throughout the oceans, snag and tear corals, and harm animals if they ingest pieces of plastic or become entangled in the debris.</a:t>
            </a:r>
          </a:p>
          <a:p>
            <a:endParaRPr lang="en-IN" dirty="0"/>
          </a:p>
        </p:txBody>
      </p:sp>
      <p:sp>
        <p:nvSpPr>
          <p:cNvPr id="4" name="Title 4">
            <a:extLst>
              <a:ext uri="{FF2B5EF4-FFF2-40B4-BE49-F238E27FC236}">
                <a16:creationId xmlns:a16="http://schemas.microsoft.com/office/drawing/2014/main" id="{DDE2E181-098A-4122-9C4A-B81A42B01CD1}"/>
              </a:ext>
            </a:extLst>
          </p:cNvPr>
          <p:cNvSpPr>
            <a:spLocks noGrp="1"/>
          </p:cNvSpPr>
          <p:nvPr>
            <p:ph type="title"/>
          </p:nvPr>
        </p:nvSpPr>
        <p:spPr>
          <a:xfrm>
            <a:off x="457200" y="160337"/>
            <a:ext cx="8229600" cy="1143000"/>
          </a:xfrm>
          <a:prstGeom prst="rect">
            <a:avLst/>
          </a:prstGeom>
        </p:spPr>
        <p:txBody>
          <a:bodyPr wrap="square">
            <a:spAutoFit/>
          </a:bodyPr>
          <a:lstStyle/>
          <a:p>
            <a:pPr algn="ctr"/>
            <a:r>
              <a:rPr lang="en-US" sz="2600" b="1" dirty="0">
                <a:latin typeface="Century Gothic" pitchFamily="34" charset="0"/>
              </a:rPr>
              <a:t>IMPACT OF WATER RELATED ISSUES ON ANIMALS</a:t>
            </a:r>
          </a:p>
        </p:txBody>
      </p:sp>
    </p:spTree>
    <p:extLst>
      <p:ext uri="{BB962C8B-B14F-4D97-AF65-F5344CB8AC3E}">
        <p14:creationId xmlns:p14="http://schemas.microsoft.com/office/powerpoint/2010/main" val="2692485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8594" y="76200"/>
            <a:ext cx="8386812" cy="584775"/>
          </a:xfrm>
          <a:prstGeom prst="rect">
            <a:avLst/>
          </a:prstGeom>
        </p:spPr>
        <p:txBody>
          <a:bodyPr wrap="square">
            <a:spAutoFit/>
          </a:bodyPr>
          <a:lstStyle/>
          <a:p>
            <a:pPr algn="ctr"/>
            <a:r>
              <a:rPr lang="en-US" sz="3200" b="1" dirty="0">
                <a:latin typeface="Century Gothic" pitchFamily="34" charset="0"/>
              </a:rPr>
              <a:t>S5-SLO2- Ground water pollution</a:t>
            </a:r>
          </a:p>
        </p:txBody>
      </p:sp>
      <p:pic>
        <p:nvPicPr>
          <p:cNvPr id="15362" name="Picture 2" descr="Well Water and Ground Water Contamination | FilterWater.com"/>
          <p:cNvPicPr>
            <a:picLocks noChangeAspect="1" noChangeArrowheads="1"/>
          </p:cNvPicPr>
          <p:nvPr/>
        </p:nvPicPr>
        <p:blipFill>
          <a:blip r:embed="rId2"/>
          <a:srcRect/>
          <a:stretch>
            <a:fillRect/>
          </a:stretch>
        </p:blipFill>
        <p:spPr bwMode="auto">
          <a:xfrm>
            <a:off x="0" y="1000108"/>
            <a:ext cx="5262590" cy="2960207"/>
          </a:xfrm>
          <a:prstGeom prst="rect">
            <a:avLst/>
          </a:prstGeom>
          <a:noFill/>
        </p:spPr>
      </p:pic>
      <p:pic>
        <p:nvPicPr>
          <p:cNvPr id="15364" name="Picture 4" descr="GROUNDWATER POLLUTION AND ITS MANAGEMENT"/>
          <p:cNvPicPr>
            <a:picLocks noChangeAspect="1" noChangeArrowheads="1"/>
          </p:cNvPicPr>
          <p:nvPr/>
        </p:nvPicPr>
        <p:blipFill>
          <a:blip r:embed="rId3"/>
          <a:srcRect/>
          <a:stretch>
            <a:fillRect/>
          </a:stretch>
        </p:blipFill>
        <p:spPr bwMode="auto">
          <a:xfrm>
            <a:off x="5317480" y="857232"/>
            <a:ext cx="3826520" cy="3071834"/>
          </a:xfrm>
          <a:prstGeom prst="rect">
            <a:avLst/>
          </a:prstGeom>
          <a:noFill/>
        </p:spPr>
      </p:pic>
    </p:spTree>
    <p:extLst>
      <p:ext uri="{BB962C8B-B14F-4D97-AF65-F5344CB8AC3E}">
        <p14:creationId xmlns:p14="http://schemas.microsoft.com/office/powerpoint/2010/main" val="3187533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69</a:t>
            </a:fld>
            <a:endParaRPr lang="en-US" dirty="0"/>
          </a:p>
        </p:txBody>
      </p:sp>
      <p:sp>
        <p:nvSpPr>
          <p:cNvPr id="6" name="Rectangle 5"/>
          <p:cNvSpPr/>
          <p:nvPr/>
        </p:nvSpPr>
        <p:spPr>
          <a:xfrm>
            <a:off x="378594" y="76200"/>
            <a:ext cx="8386812" cy="584775"/>
          </a:xfrm>
          <a:prstGeom prst="rect">
            <a:avLst/>
          </a:prstGeom>
        </p:spPr>
        <p:txBody>
          <a:bodyPr wrap="square">
            <a:spAutoFit/>
          </a:bodyPr>
          <a:lstStyle/>
          <a:p>
            <a:pPr algn="ctr"/>
            <a:r>
              <a:rPr lang="en-US" sz="3200" b="1" dirty="0">
                <a:latin typeface="Century Gothic" pitchFamily="34" charset="0"/>
              </a:rPr>
              <a:t>S5-SLO2- Ground water pollution</a:t>
            </a:r>
          </a:p>
        </p:txBody>
      </p:sp>
      <p:pic>
        <p:nvPicPr>
          <p:cNvPr id="1026" name="Picture 2" descr="Groundwater contamination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763000" cy="47590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8600" y="5800040"/>
            <a:ext cx="8153400" cy="276999"/>
          </a:xfrm>
          <a:prstGeom prst="rect">
            <a:avLst/>
          </a:prstGeom>
        </p:spPr>
        <p:txBody>
          <a:bodyPr wrap="square">
            <a:spAutoFit/>
          </a:bodyPr>
          <a:lstStyle/>
          <a:p>
            <a:r>
              <a:rPr lang="en-US" sz="1200" i="1" dirty="0">
                <a:solidFill>
                  <a:srgbClr val="0000FF"/>
                </a:solidFill>
                <a:latin typeface="Roboto"/>
              </a:rPr>
              <a:t>Image Source: Environment Protection Authority South Australia</a:t>
            </a:r>
            <a:endParaRPr lang="en-US" sz="1200" i="1" dirty="0">
              <a:solidFill>
                <a:srgbClr val="0000FF"/>
              </a:solidFill>
            </a:endParaRPr>
          </a:p>
        </p:txBody>
      </p:sp>
    </p:spTree>
    <p:extLst>
      <p:ext uri="{BB962C8B-B14F-4D97-AF65-F5344CB8AC3E}">
        <p14:creationId xmlns:p14="http://schemas.microsoft.com/office/powerpoint/2010/main" val="277231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2"/>
          <p:cNvGraphicFramePr>
            <a:graphicFrameLocks noGrp="1"/>
          </p:cNvGraphicFramePr>
          <p:nvPr>
            <p:extLst>
              <p:ext uri="{D42A27DB-BD31-4B8C-83A1-F6EECF244321}">
                <p14:modId xmlns:p14="http://schemas.microsoft.com/office/powerpoint/2010/main" val="3815538868"/>
              </p:ext>
            </p:extLst>
          </p:nvPr>
        </p:nvGraphicFramePr>
        <p:xfrm>
          <a:off x="304800" y="1196752"/>
          <a:ext cx="8534400" cy="5628919"/>
        </p:xfrm>
        <a:graphic>
          <a:graphicData uri="http://schemas.openxmlformats.org/drawingml/2006/table">
            <a:tbl>
              <a:tblPr/>
              <a:tblGrid>
                <a:gridCol w="1946070">
                  <a:extLst>
                    <a:ext uri="{9D8B030D-6E8A-4147-A177-3AD203B41FA5}">
                      <a16:colId xmlns:a16="http://schemas.microsoft.com/office/drawing/2014/main" val="20000"/>
                    </a:ext>
                  </a:extLst>
                </a:gridCol>
                <a:gridCol w="6588330">
                  <a:extLst>
                    <a:ext uri="{9D8B030D-6E8A-4147-A177-3AD203B41FA5}">
                      <a16:colId xmlns:a16="http://schemas.microsoft.com/office/drawing/2014/main" val="20001"/>
                    </a:ext>
                  </a:extLst>
                </a:gridCol>
              </a:tblGrid>
              <a:tr h="41880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mn-lt"/>
                        </a:rPr>
                        <a:t>Colour, Hazen Units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tc hMerge="1">
                  <a:txBody>
                    <a:bodyPr/>
                    <a:lstStyle/>
                    <a:p>
                      <a:endParaRPr lang="en-US"/>
                    </a:p>
                  </a:txBody>
                  <a:tcPr/>
                </a:tc>
                <a:extLst>
                  <a:ext uri="{0D108BD9-81ED-4DB2-BD59-A6C34878D82A}">
                    <a16:rowId xmlns:a16="http://schemas.microsoft.com/office/drawing/2014/main" val="10000"/>
                  </a:ext>
                </a:extLst>
              </a:tr>
              <a:tr h="58879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WHO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Desirable : 5 Hazen units. , Permissible : 15 Hazen units.(Pt/Co scale)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72039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Risks or effects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Harmless; Visible tint - acceptance decreases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1766306">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Sources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rgbClr val="002060"/>
                          </a:solidFill>
                          <a:effectLst/>
                          <a:latin typeface="Century Gothic" pitchFamily="34" charset="0"/>
                          <a:cs typeface="Aparajita" panose="020B0604020202020204" pitchFamily="34" charset="0"/>
                        </a:rPr>
                        <a:t>Coloured</a:t>
                      </a: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 organic substances (humus), Iron (red) , Copper (blue–green), Manganese (black), highly </a:t>
                      </a:r>
                      <a:r>
                        <a:rPr kumimoji="0" lang="en-US" sz="2000" b="1" i="0" u="none" strike="noStrike" cap="none" normalizeH="0" baseline="0" dirty="0" err="1">
                          <a:ln>
                            <a:noFill/>
                          </a:ln>
                          <a:solidFill>
                            <a:srgbClr val="002060"/>
                          </a:solidFill>
                          <a:effectLst/>
                          <a:latin typeface="Century Gothic" pitchFamily="34" charset="0"/>
                          <a:cs typeface="Aparajita" panose="020B0604020202020204" pitchFamily="34" charset="0"/>
                        </a:rPr>
                        <a:t>coloured</a:t>
                      </a: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 industrial wastes (pulp and paper and textile wastes)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r h="198398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Treatment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Centrifugation and Filtration, Distillation, Reverse osmosis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4" name="Title 3">
            <a:extLst>
              <a:ext uri="{FF2B5EF4-FFF2-40B4-BE49-F238E27FC236}">
                <a16:creationId xmlns:a16="http://schemas.microsoft.com/office/drawing/2014/main" id="{272C9530-B0E0-48C8-B5B0-AB2BA11635B9}"/>
              </a:ext>
            </a:extLst>
          </p:cNvPr>
          <p:cNvSpPr txBox="1">
            <a:spLocks noGrp="1"/>
          </p:cNvSpPr>
          <p:nvPr>
            <p:ph type="title"/>
          </p:nvPr>
        </p:nvSpPr>
        <p:spPr>
          <a:xfrm>
            <a:off x="457200" y="53752"/>
            <a:ext cx="8229600" cy="1143000"/>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73236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D222-6229-4831-9995-037AA769B0A2}"/>
              </a:ext>
            </a:extLst>
          </p:cNvPr>
          <p:cNvSpPr>
            <a:spLocks noGrp="1"/>
          </p:cNvSpPr>
          <p:nvPr>
            <p:ph idx="1"/>
          </p:nvPr>
        </p:nvSpPr>
        <p:spPr>
          <a:xfrm>
            <a:off x="0" y="1196752"/>
            <a:ext cx="9036496" cy="5328592"/>
          </a:xfrm>
        </p:spPr>
        <p:txBody>
          <a:bodyPr>
            <a:normAutofit fontScale="55000" lnSpcReduction="20000"/>
          </a:bodyPr>
          <a:lstStyle/>
          <a:p>
            <a:pPr algn="just">
              <a:lnSpc>
                <a:spcPct val="170000"/>
              </a:lnSpc>
              <a:buBlip>
                <a:blip r:embed="rId2"/>
              </a:buBlip>
            </a:pPr>
            <a:r>
              <a:rPr lang="en-US" dirty="0">
                <a:solidFill>
                  <a:srgbClr val="002060"/>
                </a:solidFill>
                <a:latin typeface="Century Gothic" pitchFamily="34" charset="0"/>
              </a:rPr>
              <a:t>Groundwater contamination occurs when man-made products such as </a:t>
            </a:r>
            <a:r>
              <a:rPr lang="en-US" dirty="0">
                <a:solidFill>
                  <a:srgbClr val="C00000"/>
                </a:solidFill>
                <a:latin typeface="Century Gothic" pitchFamily="34" charset="0"/>
              </a:rPr>
              <a:t>gasoline, oil, road salts and chemicals </a:t>
            </a:r>
            <a:r>
              <a:rPr lang="en-US" dirty="0">
                <a:solidFill>
                  <a:srgbClr val="002060"/>
                </a:solidFill>
                <a:latin typeface="Century Gothic" pitchFamily="34" charset="0"/>
              </a:rPr>
              <a:t>get into the groundwater and cause it to become unsafe and unfit for human use.</a:t>
            </a:r>
          </a:p>
          <a:p>
            <a:pPr algn="just">
              <a:lnSpc>
                <a:spcPct val="170000"/>
              </a:lnSpc>
              <a:buBlip>
                <a:blip r:embed="rId2"/>
              </a:buBlip>
            </a:pPr>
            <a:r>
              <a:rPr lang="en-US" dirty="0">
                <a:solidFill>
                  <a:srgbClr val="002060"/>
                </a:solidFill>
                <a:latin typeface="Century Gothic" pitchFamily="34" charset="0"/>
              </a:rPr>
              <a:t>Materials from the land's surface can move through the soil and end up in the groundwater. For example, pesticides and fertilizers can find their way into groundwater supplies over time. Road salt, toxic substances from mining sites, and used motor oil also may seep into groundwater. In addition, it is possible for untreated waste from septic tanks and toxic chemicals from underground storage tanks and leaky landfills to contaminate groundwater.</a:t>
            </a:r>
          </a:p>
          <a:p>
            <a:pPr algn="just">
              <a:lnSpc>
                <a:spcPct val="170000"/>
              </a:lnSpc>
              <a:buBlip>
                <a:blip r:embed="rId2"/>
              </a:buBlip>
            </a:pPr>
            <a:r>
              <a:rPr lang="en-US" dirty="0">
                <a:solidFill>
                  <a:srgbClr val="002060"/>
                </a:solidFill>
                <a:latin typeface="Century Gothic" pitchFamily="34" charset="0"/>
              </a:rPr>
              <a:t>Ground water and surface water are interconnected and can be fully understood and intelligently managed only when that fact is acknowledged. If there is a water supply well near a source of contamination, that well runs the risk of becoming contaminated. If there is a nearby river or stream, that water body may also become polluted by the ground water. </a:t>
            </a:r>
          </a:p>
          <a:p>
            <a:endParaRPr lang="en-IN" dirty="0"/>
          </a:p>
        </p:txBody>
      </p:sp>
      <p:sp>
        <p:nvSpPr>
          <p:cNvPr id="4" name="Title 4">
            <a:extLst>
              <a:ext uri="{FF2B5EF4-FFF2-40B4-BE49-F238E27FC236}">
                <a16:creationId xmlns:a16="http://schemas.microsoft.com/office/drawing/2014/main" id="{DDE2E181-098A-4122-9C4A-B81A42B01CD1}"/>
              </a:ext>
            </a:extLst>
          </p:cNvPr>
          <p:cNvSpPr>
            <a:spLocks noGrp="1"/>
          </p:cNvSpPr>
          <p:nvPr>
            <p:ph type="title"/>
          </p:nvPr>
        </p:nvSpPr>
        <p:spPr>
          <a:xfrm>
            <a:off x="457200" y="470227"/>
            <a:ext cx="8229600" cy="523220"/>
          </a:xfrm>
          <a:prstGeom prst="rect">
            <a:avLst/>
          </a:prstGeom>
        </p:spPr>
        <p:txBody>
          <a:bodyPr wrap="square">
            <a:spAutoFit/>
          </a:bodyPr>
          <a:lstStyle/>
          <a:p>
            <a:pPr algn="ctr"/>
            <a:r>
              <a:rPr lang="en-US" sz="2800" b="1" dirty="0">
                <a:latin typeface="Century Gothic" pitchFamily="34" charset="0"/>
              </a:rPr>
              <a:t>GROUND WATER POLLUTION</a:t>
            </a:r>
            <a:endParaRPr lang="en-US" sz="2600" b="1" dirty="0">
              <a:latin typeface="Century Gothic" pitchFamily="34" charset="0"/>
            </a:endParaRPr>
          </a:p>
        </p:txBody>
      </p:sp>
    </p:spTree>
    <p:extLst>
      <p:ext uri="{BB962C8B-B14F-4D97-AF65-F5344CB8AC3E}">
        <p14:creationId xmlns:p14="http://schemas.microsoft.com/office/powerpoint/2010/main" val="2632868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ndfills, Dumps, &amp;amp; Waste | Well Water Program | Oregon State University"/>
          <p:cNvPicPr>
            <a:picLocks noChangeAspect="1" noChangeArrowheads="1"/>
          </p:cNvPicPr>
          <p:nvPr/>
        </p:nvPicPr>
        <p:blipFill>
          <a:blip r:embed="rId2"/>
          <a:srcRect/>
          <a:stretch>
            <a:fillRect/>
          </a:stretch>
        </p:blipFill>
        <p:spPr bwMode="auto">
          <a:xfrm>
            <a:off x="1785918" y="1214422"/>
            <a:ext cx="5790050" cy="5050511"/>
          </a:xfrm>
          <a:prstGeom prst="rect">
            <a:avLst/>
          </a:prstGeom>
          <a:noFill/>
        </p:spPr>
      </p:pic>
      <p:sp>
        <p:nvSpPr>
          <p:cNvPr id="4" name="Rectangle 3"/>
          <p:cNvSpPr/>
          <p:nvPr/>
        </p:nvSpPr>
        <p:spPr>
          <a:xfrm>
            <a:off x="1428728" y="214290"/>
            <a:ext cx="6615914" cy="584775"/>
          </a:xfrm>
          <a:prstGeom prst="rect">
            <a:avLst/>
          </a:prstGeom>
        </p:spPr>
        <p:txBody>
          <a:bodyPr wrap="none">
            <a:spAutoFit/>
          </a:bodyPr>
          <a:lstStyle/>
          <a:p>
            <a:pPr algn="ctr"/>
            <a:r>
              <a:rPr lang="en-US" sz="3200" b="1" dirty="0">
                <a:latin typeface="Century Gothic" pitchFamily="34" charset="0"/>
              </a:rPr>
              <a:t>S5-SLO2- Ground water pollution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D222-6229-4831-9995-037AA769B0A2}"/>
              </a:ext>
            </a:extLst>
          </p:cNvPr>
          <p:cNvSpPr>
            <a:spLocks noGrp="1"/>
          </p:cNvSpPr>
          <p:nvPr>
            <p:ph idx="1"/>
          </p:nvPr>
        </p:nvSpPr>
        <p:spPr>
          <a:xfrm>
            <a:off x="0" y="954107"/>
            <a:ext cx="9036496" cy="5903893"/>
          </a:xfrm>
        </p:spPr>
        <p:txBody>
          <a:bodyPr>
            <a:normAutofit fontScale="40000" lnSpcReduction="20000"/>
          </a:bodyPr>
          <a:lstStyle/>
          <a:p>
            <a:pPr algn="just">
              <a:lnSpc>
                <a:spcPct val="220000"/>
              </a:lnSpc>
              <a:buBlip>
                <a:blip r:embed="rId2"/>
              </a:buBlip>
            </a:pPr>
            <a:r>
              <a:rPr lang="en-US" sz="3800" b="1" dirty="0">
                <a:solidFill>
                  <a:srgbClr val="C00000"/>
                </a:solidFill>
                <a:latin typeface="Century Gothic" pitchFamily="34" charset="0"/>
              </a:rPr>
              <a:t>Storage Tanks</a:t>
            </a:r>
          </a:p>
          <a:p>
            <a:pPr algn="just">
              <a:lnSpc>
                <a:spcPct val="220000"/>
              </a:lnSpc>
              <a:buBlip>
                <a:blip r:embed="rId2"/>
              </a:buBlip>
            </a:pPr>
            <a:r>
              <a:rPr lang="en-US" sz="3800" dirty="0">
                <a:solidFill>
                  <a:srgbClr val="002060"/>
                </a:solidFill>
                <a:latin typeface="Century Gothic" pitchFamily="34" charset="0"/>
              </a:rPr>
              <a:t>May contain gasoline, oil, chemicals, or other types of liquids and they can either be above or below ground. </a:t>
            </a:r>
          </a:p>
          <a:p>
            <a:pPr algn="just">
              <a:lnSpc>
                <a:spcPct val="220000"/>
              </a:lnSpc>
              <a:buBlip>
                <a:blip r:embed="rId2"/>
              </a:buBlip>
            </a:pPr>
            <a:r>
              <a:rPr lang="en-US" sz="3800" dirty="0">
                <a:solidFill>
                  <a:srgbClr val="002060"/>
                </a:solidFill>
                <a:latin typeface="Century Gothic" pitchFamily="34" charset="0"/>
              </a:rPr>
              <a:t>Over time the tanks can corrode, crack and develop leaks. If the contaminants leak out and get into the groundwater, serious contamination can occur.</a:t>
            </a:r>
          </a:p>
          <a:p>
            <a:pPr algn="just">
              <a:lnSpc>
                <a:spcPct val="220000"/>
              </a:lnSpc>
              <a:buBlip>
                <a:blip r:embed="rId2"/>
              </a:buBlip>
            </a:pPr>
            <a:r>
              <a:rPr lang="en-US" sz="3800" b="1" dirty="0">
                <a:solidFill>
                  <a:srgbClr val="C00000"/>
                </a:solidFill>
                <a:latin typeface="Century Gothic" pitchFamily="34" charset="0"/>
              </a:rPr>
              <a:t>Septic Systems</a:t>
            </a:r>
          </a:p>
          <a:p>
            <a:pPr algn="just">
              <a:lnSpc>
                <a:spcPct val="220000"/>
              </a:lnSpc>
              <a:buBlip>
                <a:blip r:embed="rId2"/>
              </a:buBlip>
            </a:pPr>
            <a:r>
              <a:rPr lang="en-US" sz="3800" dirty="0">
                <a:solidFill>
                  <a:srgbClr val="C00000"/>
                </a:solidFill>
                <a:latin typeface="Century Gothic" pitchFamily="34" charset="0"/>
              </a:rPr>
              <a:t>Onsite wastewater disposal systems </a:t>
            </a:r>
            <a:r>
              <a:rPr lang="en-US" sz="3800" dirty="0">
                <a:latin typeface="Century Gothic" pitchFamily="34" charset="0"/>
              </a:rPr>
              <a:t>used by homes, offices or other buildings that </a:t>
            </a:r>
            <a:r>
              <a:rPr lang="en-US" sz="3800" dirty="0">
                <a:solidFill>
                  <a:srgbClr val="002060"/>
                </a:solidFill>
                <a:latin typeface="Century Gothic" pitchFamily="34" charset="0"/>
              </a:rPr>
              <a:t>are not connected to a city sewer system. </a:t>
            </a:r>
          </a:p>
          <a:p>
            <a:pPr algn="just">
              <a:lnSpc>
                <a:spcPct val="220000"/>
              </a:lnSpc>
              <a:buBlip>
                <a:blip r:embed="rId2"/>
              </a:buBlip>
            </a:pPr>
            <a:r>
              <a:rPr lang="en-US" sz="3800" dirty="0">
                <a:solidFill>
                  <a:srgbClr val="002060"/>
                </a:solidFill>
                <a:latin typeface="Century Gothic" pitchFamily="34" charset="0"/>
              </a:rPr>
              <a:t>Septic systems are designed to slowly drain away human waste  at underground.</a:t>
            </a:r>
          </a:p>
          <a:p>
            <a:pPr algn="just">
              <a:lnSpc>
                <a:spcPct val="220000"/>
              </a:lnSpc>
              <a:buBlip>
                <a:blip r:embed="rId2"/>
              </a:buBlip>
            </a:pPr>
            <a:r>
              <a:rPr lang="en-US" sz="3800" dirty="0">
                <a:solidFill>
                  <a:srgbClr val="002060"/>
                </a:solidFill>
                <a:latin typeface="Century Gothic" pitchFamily="34" charset="0"/>
              </a:rPr>
              <a:t> An improperly designed, located, constructed, or maintained septic system can leak bacteria, viruses, household chemicals, and other contaminants into the groundwater causing serious problems.</a:t>
            </a:r>
          </a:p>
          <a:p>
            <a:endParaRPr lang="en-IN" dirty="0"/>
          </a:p>
        </p:txBody>
      </p:sp>
      <p:sp>
        <p:nvSpPr>
          <p:cNvPr id="4" name="Title 4">
            <a:extLst>
              <a:ext uri="{FF2B5EF4-FFF2-40B4-BE49-F238E27FC236}">
                <a16:creationId xmlns:a16="http://schemas.microsoft.com/office/drawing/2014/main" id="{DDE2E181-098A-4122-9C4A-B81A42B01CD1}"/>
              </a:ext>
            </a:extLst>
          </p:cNvPr>
          <p:cNvSpPr>
            <a:spLocks noGrp="1"/>
          </p:cNvSpPr>
          <p:nvPr>
            <p:ph type="title"/>
          </p:nvPr>
        </p:nvSpPr>
        <p:spPr>
          <a:xfrm>
            <a:off x="457200" y="0"/>
            <a:ext cx="8229600" cy="954107"/>
          </a:xfrm>
          <a:prstGeom prst="rect">
            <a:avLst/>
          </a:prstGeom>
        </p:spPr>
        <p:txBody>
          <a:bodyPr wrap="square">
            <a:spAutoFit/>
          </a:bodyPr>
          <a:lstStyle/>
          <a:p>
            <a:pPr algn="ctr"/>
            <a:r>
              <a:rPr lang="en-US" sz="2800" b="1" dirty="0">
                <a:latin typeface="Century Gothic" pitchFamily="34" charset="0"/>
              </a:rPr>
              <a:t>IMPACT ON EFFLUENT IN GROUND WATER QUALITY</a:t>
            </a:r>
            <a:endParaRPr lang="en-US" sz="2600" b="1" dirty="0">
              <a:latin typeface="Century Gothic" pitchFamily="34" charset="0"/>
            </a:endParaRPr>
          </a:p>
        </p:txBody>
      </p:sp>
    </p:spTree>
    <p:extLst>
      <p:ext uri="{BB962C8B-B14F-4D97-AF65-F5344CB8AC3E}">
        <p14:creationId xmlns:p14="http://schemas.microsoft.com/office/powerpoint/2010/main" val="249449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D222-6229-4831-9995-037AA769B0A2}"/>
              </a:ext>
            </a:extLst>
          </p:cNvPr>
          <p:cNvSpPr>
            <a:spLocks noGrp="1"/>
          </p:cNvSpPr>
          <p:nvPr>
            <p:ph idx="1"/>
          </p:nvPr>
        </p:nvSpPr>
        <p:spPr>
          <a:xfrm>
            <a:off x="0" y="954107"/>
            <a:ext cx="9036496" cy="5903893"/>
          </a:xfrm>
        </p:spPr>
        <p:txBody>
          <a:bodyPr>
            <a:normAutofit fontScale="62500" lnSpcReduction="20000"/>
          </a:bodyPr>
          <a:lstStyle/>
          <a:p>
            <a:pPr algn="just">
              <a:lnSpc>
                <a:spcPct val="150000"/>
              </a:lnSpc>
              <a:buBlip>
                <a:blip r:embed="rId2"/>
              </a:buBlip>
            </a:pPr>
            <a:r>
              <a:rPr lang="en-US" b="1" dirty="0">
                <a:solidFill>
                  <a:srgbClr val="C00000"/>
                </a:solidFill>
                <a:latin typeface="Century Gothic" pitchFamily="34" charset="0"/>
              </a:rPr>
              <a:t>Uncontrolled Hazardous Waste</a:t>
            </a:r>
          </a:p>
          <a:p>
            <a:pPr algn="just">
              <a:lnSpc>
                <a:spcPct val="150000"/>
              </a:lnSpc>
              <a:buBlip>
                <a:blip r:embed="rId2"/>
              </a:buBlip>
            </a:pPr>
            <a:r>
              <a:rPr lang="en-US" dirty="0">
                <a:solidFill>
                  <a:srgbClr val="002060"/>
                </a:solidFill>
                <a:latin typeface="Century Gothic" pitchFamily="34" charset="0"/>
              </a:rPr>
              <a:t>Hazardous waste sites can lead to groundwater contamination if there are barrels or other containers laying around that are full of hazardous materials. </a:t>
            </a:r>
          </a:p>
          <a:p>
            <a:pPr algn="just">
              <a:lnSpc>
                <a:spcPct val="150000"/>
              </a:lnSpc>
              <a:buBlip>
                <a:blip r:embed="rId2"/>
              </a:buBlip>
            </a:pPr>
            <a:r>
              <a:rPr lang="en-US" dirty="0">
                <a:solidFill>
                  <a:srgbClr val="002060"/>
                </a:solidFill>
                <a:latin typeface="Century Gothic" pitchFamily="34" charset="0"/>
              </a:rPr>
              <a:t>If there is a leak, these contaminants can eventually make their way down through the soil and into the groundwater.</a:t>
            </a:r>
          </a:p>
          <a:p>
            <a:pPr algn="just">
              <a:lnSpc>
                <a:spcPct val="150000"/>
              </a:lnSpc>
              <a:buBlip>
                <a:blip r:embed="rId2"/>
              </a:buBlip>
            </a:pPr>
            <a:r>
              <a:rPr lang="en-US" b="1" dirty="0">
                <a:solidFill>
                  <a:srgbClr val="C00000"/>
                </a:solidFill>
                <a:latin typeface="Century Gothic" pitchFamily="34" charset="0"/>
              </a:rPr>
              <a:t>Chemicals and Road Salts</a:t>
            </a:r>
          </a:p>
          <a:p>
            <a:pPr algn="just">
              <a:lnSpc>
                <a:spcPct val="150000"/>
              </a:lnSpc>
              <a:buBlip>
                <a:blip r:embed="rId2"/>
              </a:buBlip>
            </a:pPr>
            <a:r>
              <a:rPr lang="en-US" dirty="0">
                <a:solidFill>
                  <a:srgbClr val="002060"/>
                </a:solidFill>
                <a:latin typeface="Century Gothic" pitchFamily="34" charset="0"/>
              </a:rPr>
              <a:t>The widespread use of chemicals and road salts is another source of potential groundwater contamination. Chemicals include products used on lawns and farm fields to kill weeds and insects and to fertilize plants, and other products used in homes and businesses. </a:t>
            </a:r>
          </a:p>
          <a:p>
            <a:pPr algn="just">
              <a:lnSpc>
                <a:spcPct val="150000"/>
              </a:lnSpc>
              <a:buBlip>
                <a:blip r:embed="rId2"/>
              </a:buBlip>
            </a:pPr>
            <a:r>
              <a:rPr lang="en-US" dirty="0">
                <a:solidFill>
                  <a:srgbClr val="002060"/>
                </a:solidFill>
                <a:latin typeface="Century Gothic" pitchFamily="34" charset="0"/>
              </a:rPr>
              <a:t>When it rains, these chemicals can seep into the ground and eventually into the water. </a:t>
            </a:r>
          </a:p>
          <a:p>
            <a:pPr algn="just">
              <a:lnSpc>
                <a:spcPct val="150000"/>
              </a:lnSpc>
              <a:buBlip>
                <a:blip r:embed="rId2"/>
              </a:buBlip>
            </a:pPr>
            <a:r>
              <a:rPr lang="en-US" dirty="0">
                <a:solidFill>
                  <a:srgbClr val="002060"/>
                </a:solidFill>
                <a:latin typeface="Century Gothic" pitchFamily="34" charset="0"/>
              </a:rPr>
              <a:t>Road salts are used in the wintertime to put melt ice on roads to keep cars from sliding around. When the ice melts, the salt gets washed off the roads and eventually ends up in the water.</a:t>
            </a:r>
          </a:p>
          <a:p>
            <a:endParaRPr lang="en-IN" dirty="0"/>
          </a:p>
        </p:txBody>
      </p:sp>
      <p:sp>
        <p:nvSpPr>
          <p:cNvPr id="4" name="Title 4">
            <a:extLst>
              <a:ext uri="{FF2B5EF4-FFF2-40B4-BE49-F238E27FC236}">
                <a16:creationId xmlns:a16="http://schemas.microsoft.com/office/drawing/2014/main" id="{DDE2E181-098A-4122-9C4A-B81A42B01CD1}"/>
              </a:ext>
            </a:extLst>
          </p:cNvPr>
          <p:cNvSpPr>
            <a:spLocks noGrp="1"/>
          </p:cNvSpPr>
          <p:nvPr>
            <p:ph type="title"/>
          </p:nvPr>
        </p:nvSpPr>
        <p:spPr>
          <a:xfrm>
            <a:off x="457200" y="0"/>
            <a:ext cx="8229600" cy="954107"/>
          </a:xfrm>
          <a:prstGeom prst="rect">
            <a:avLst/>
          </a:prstGeom>
        </p:spPr>
        <p:txBody>
          <a:bodyPr wrap="square">
            <a:spAutoFit/>
          </a:bodyPr>
          <a:lstStyle/>
          <a:p>
            <a:pPr algn="ctr"/>
            <a:r>
              <a:rPr lang="en-US" sz="2800" b="1" dirty="0">
                <a:latin typeface="Century Gothic" pitchFamily="34" charset="0"/>
              </a:rPr>
              <a:t>IMPACT ON EFFLUENT IN GROUND WATER QUALITY</a:t>
            </a:r>
            <a:endParaRPr lang="en-US" sz="2600" b="1" dirty="0">
              <a:latin typeface="Century Gothic" pitchFamily="34" charset="0"/>
            </a:endParaRPr>
          </a:p>
        </p:txBody>
      </p:sp>
    </p:spTree>
    <p:extLst>
      <p:ext uri="{BB962C8B-B14F-4D97-AF65-F5344CB8AC3E}">
        <p14:creationId xmlns:p14="http://schemas.microsoft.com/office/powerpoint/2010/main" val="2130278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C56D-5645-4941-A87D-9D495DE982A8}"/>
              </a:ext>
            </a:extLst>
          </p:cNvPr>
          <p:cNvSpPr>
            <a:spLocks noGrp="1"/>
          </p:cNvSpPr>
          <p:nvPr>
            <p:ph type="title"/>
          </p:nvPr>
        </p:nvSpPr>
        <p:spPr>
          <a:xfrm>
            <a:off x="457200" y="-20706"/>
            <a:ext cx="8229600" cy="1143000"/>
          </a:xfrm>
        </p:spPr>
        <p:txBody>
          <a:bodyPr>
            <a:normAutofit fontScale="90000"/>
          </a:bodyPr>
          <a:lstStyle/>
          <a:p>
            <a:r>
              <a:rPr lang="en-US" sz="4000" b="1" dirty="0">
                <a:latin typeface="Century Gothic" pitchFamily="34" charset="0"/>
              </a:rPr>
              <a:t>EFFECTS OF GROUND WATER POLLUTION</a:t>
            </a:r>
            <a:endParaRPr lang="en-IN" dirty="0"/>
          </a:p>
        </p:txBody>
      </p:sp>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fontScale="70000" lnSpcReduction="20000"/>
          </a:bodyPr>
          <a:lstStyle/>
          <a:p>
            <a:pPr algn="just">
              <a:lnSpc>
                <a:spcPct val="150000"/>
              </a:lnSpc>
              <a:buBlip>
                <a:blip r:embed="rId2"/>
              </a:buBlip>
            </a:pPr>
            <a:r>
              <a:rPr lang="en-US" sz="2800" b="1" dirty="0">
                <a:solidFill>
                  <a:srgbClr val="C00000"/>
                </a:solidFill>
                <a:latin typeface="Century Gothic" pitchFamily="34" charset="0"/>
              </a:rPr>
              <a:t>Landfills</a:t>
            </a:r>
          </a:p>
          <a:p>
            <a:pPr algn="just">
              <a:lnSpc>
                <a:spcPct val="150000"/>
              </a:lnSpc>
              <a:buBlip>
                <a:blip r:embed="rId2"/>
              </a:buBlip>
            </a:pPr>
            <a:r>
              <a:rPr lang="en-US" sz="2800" dirty="0">
                <a:solidFill>
                  <a:srgbClr val="002060"/>
                </a:solidFill>
                <a:latin typeface="Century Gothic" pitchFamily="34" charset="0"/>
              </a:rPr>
              <a:t>Landfills are the places that our garbage is taken to be buried. Landfills are supposed to have a protective bottom layer to prevent contaminants from getting into the water. </a:t>
            </a:r>
          </a:p>
          <a:p>
            <a:pPr algn="just">
              <a:lnSpc>
                <a:spcPct val="150000"/>
              </a:lnSpc>
              <a:buBlip>
                <a:blip r:embed="rId2"/>
              </a:buBlip>
            </a:pPr>
            <a:r>
              <a:rPr lang="en-US" sz="2800" dirty="0">
                <a:solidFill>
                  <a:srgbClr val="002060"/>
                </a:solidFill>
                <a:latin typeface="Century Gothic" pitchFamily="34" charset="0"/>
              </a:rPr>
              <a:t>However, if there is no layer or it is cracked, contaminants from the landfill (car battery acid, paint, household cleaners, etc.) can make their way down into the groundwater.</a:t>
            </a:r>
          </a:p>
          <a:p>
            <a:pPr algn="just">
              <a:lnSpc>
                <a:spcPct val="150000"/>
              </a:lnSpc>
              <a:buBlip>
                <a:blip r:embed="rId2"/>
              </a:buBlip>
            </a:pPr>
            <a:r>
              <a:rPr lang="en-US" sz="2800" b="1" dirty="0">
                <a:solidFill>
                  <a:srgbClr val="C00000"/>
                </a:solidFill>
                <a:latin typeface="Century Gothic" pitchFamily="34" charset="0"/>
              </a:rPr>
              <a:t>Atmospheric Contaminants</a:t>
            </a:r>
          </a:p>
          <a:p>
            <a:pPr algn="just">
              <a:lnSpc>
                <a:spcPct val="150000"/>
              </a:lnSpc>
              <a:buBlip>
                <a:blip r:embed="rId2"/>
              </a:buBlip>
            </a:pPr>
            <a:r>
              <a:rPr lang="en-US" sz="2800" dirty="0">
                <a:solidFill>
                  <a:srgbClr val="002060"/>
                </a:solidFill>
                <a:latin typeface="Century Gothic" pitchFamily="34" charset="0"/>
              </a:rPr>
              <a:t>Since groundwater is part of the hydrologic cycle, contaminants in other parts of the cycle, such as the atmosphere or bodies of surface water, can eventually be transferred into our groundwater supplies.</a:t>
            </a:r>
            <a:endParaRPr lang="en-US" sz="2800" b="0" i="0" dirty="0">
              <a:solidFill>
                <a:srgbClr val="002060"/>
              </a:solidFill>
              <a:effectLst/>
              <a:latin typeface="Century Gothic" pitchFamily="34" charset="0"/>
            </a:endParaRPr>
          </a:p>
          <a:p>
            <a:endParaRPr lang="en-IN" dirty="0"/>
          </a:p>
        </p:txBody>
      </p:sp>
    </p:spTree>
    <p:extLst>
      <p:ext uri="{BB962C8B-B14F-4D97-AF65-F5344CB8AC3E}">
        <p14:creationId xmlns:p14="http://schemas.microsoft.com/office/powerpoint/2010/main" val="3610113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4282" y="0"/>
            <a:ext cx="8765406" cy="492443"/>
          </a:xfrm>
          <a:prstGeom prst="rect">
            <a:avLst/>
          </a:prstGeom>
        </p:spPr>
        <p:txBody>
          <a:bodyPr wrap="square">
            <a:spAutoFit/>
          </a:bodyPr>
          <a:lstStyle/>
          <a:p>
            <a:pPr algn="ctr"/>
            <a:r>
              <a:rPr lang="en-US" sz="2600" b="1" dirty="0">
                <a:latin typeface="Century Gothic" pitchFamily="34" charset="0"/>
              </a:rPr>
              <a:t>SAMPLING METHODS OF GROUND WATER POLLUTION</a:t>
            </a:r>
          </a:p>
        </p:txBody>
      </p:sp>
      <p:pic>
        <p:nvPicPr>
          <p:cNvPr id="15368" name="Picture 8" descr="The quality of groundwater in the surrounding aquifer"/>
          <p:cNvPicPr>
            <a:picLocks noChangeAspect="1" noChangeArrowheads="1"/>
          </p:cNvPicPr>
          <p:nvPr/>
        </p:nvPicPr>
        <p:blipFill>
          <a:blip r:embed="rId2"/>
          <a:srcRect/>
          <a:stretch>
            <a:fillRect/>
          </a:stretch>
        </p:blipFill>
        <p:spPr bwMode="auto">
          <a:xfrm>
            <a:off x="285720" y="658894"/>
            <a:ext cx="8287572" cy="6199106"/>
          </a:xfrm>
          <a:prstGeom prst="rect">
            <a:avLst/>
          </a:prstGeom>
          <a:noFill/>
        </p:spPr>
      </p:pic>
    </p:spTree>
    <p:extLst>
      <p:ext uri="{BB962C8B-B14F-4D97-AF65-F5344CB8AC3E}">
        <p14:creationId xmlns:p14="http://schemas.microsoft.com/office/powerpoint/2010/main" val="2254640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4282" y="0"/>
            <a:ext cx="8765406" cy="492443"/>
          </a:xfrm>
          <a:prstGeom prst="rect">
            <a:avLst/>
          </a:prstGeom>
        </p:spPr>
        <p:txBody>
          <a:bodyPr wrap="square">
            <a:spAutoFit/>
          </a:bodyPr>
          <a:lstStyle/>
          <a:p>
            <a:pPr algn="ctr"/>
            <a:r>
              <a:rPr lang="en-US" sz="2600" b="1" dirty="0">
                <a:latin typeface="Century Gothic" pitchFamily="34" charset="0"/>
              </a:rPr>
              <a:t>SAMPLING METHODS OF GROUND WATER POLLUTION</a:t>
            </a:r>
          </a:p>
        </p:txBody>
      </p:sp>
      <p:pic>
        <p:nvPicPr>
          <p:cNvPr id="15362" name="Picture 2" descr="A F Howland Associates Ltd - Groundwater Sampling – Traditional or Low Flow  Sampling"/>
          <p:cNvPicPr>
            <a:picLocks noChangeAspect="1" noChangeArrowheads="1"/>
          </p:cNvPicPr>
          <p:nvPr/>
        </p:nvPicPr>
        <p:blipFill>
          <a:blip r:embed="rId2"/>
          <a:srcRect/>
          <a:stretch>
            <a:fillRect/>
          </a:stretch>
        </p:blipFill>
        <p:spPr bwMode="auto">
          <a:xfrm>
            <a:off x="0" y="714356"/>
            <a:ext cx="5063897" cy="3357586"/>
          </a:xfrm>
          <a:prstGeom prst="rect">
            <a:avLst/>
          </a:prstGeom>
          <a:noFill/>
        </p:spPr>
      </p:pic>
      <p:pic>
        <p:nvPicPr>
          <p:cNvPr id="15364" name="Picture 4" descr="Groundwater Sampling"/>
          <p:cNvPicPr>
            <a:picLocks noChangeAspect="1" noChangeArrowheads="1"/>
          </p:cNvPicPr>
          <p:nvPr/>
        </p:nvPicPr>
        <p:blipFill>
          <a:blip r:embed="rId3"/>
          <a:srcRect/>
          <a:stretch>
            <a:fillRect/>
          </a:stretch>
        </p:blipFill>
        <p:spPr bwMode="auto">
          <a:xfrm>
            <a:off x="5357818" y="714356"/>
            <a:ext cx="3362325" cy="2943225"/>
          </a:xfrm>
          <a:prstGeom prst="rect">
            <a:avLst/>
          </a:prstGeom>
          <a:noFill/>
        </p:spPr>
      </p:pic>
      <p:pic>
        <p:nvPicPr>
          <p:cNvPr id="15366" name="Picture 6" descr="Groundwater sampling using low-flow and passive purging and sampling  techniques with draft SOP"/>
          <p:cNvPicPr>
            <a:picLocks noChangeAspect="1" noChangeArrowheads="1"/>
          </p:cNvPicPr>
          <p:nvPr/>
        </p:nvPicPr>
        <p:blipFill>
          <a:blip r:embed="rId4"/>
          <a:srcRect/>
          <a:stretch>
            <a:fillRect/>
          </a:stretch>
        </p:blipFill>
        <p:spPr bwMode="auto">
          <a:xfrm>
            <a:off x="5357818" y="3790950"/>
            <a:ext cx="3429024" cy="3067050"/>
          </a:xfrm>
          <a:prstGeom prst="rect">
            <a:avLst/>
          </a:prstGeom>
          <a:noFill/>
        </p:spPr>
      </p:pic>
      <p:pic>
        <p:nvPicPr>
          <p:cNvPr id="58370" name="Picture 2" descr="Groundwater Sampling Methodology Training - In-Situ Your Eyes In The Field"/>
          <p:cNvPicPr>
            <a:picLocks noChangeAspect="1" noChangeArrowheads="1"/>
          </p:cNvPicPr>
          <p:nvPr/>
        </p:nvPicPr>
        <p:blipFill>
          <a:blip r:embed="rId5"/>
          <a:srcRect/>
          <a:stretch>
            <a:fillRect/>
          </a:stretch>
        </p:blipFill>
        <p:spPr bwMode="auto">
          <a:xfrm>
            <a:off x="0" y="4071942"/>
            <a:ext cx="5072066" cy="2786058"/>
          </a:xfrm>
          <a:prstGeom prst="rect">
            <a:avLst/>
          </a:prstGeom>
          <a:noFill/>
        </p:spPr>
      </p:pic>
    </p:spTree>
    <p:extLst>
      <p:ext uri="{BB962C8B-B14F-4D97-AF65-F5344CB8AC3E}">
        <p14:creationId xmlns:p14="http://schemas.microsoft.com/office/powerpoint/2010/main" val="3489793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fontScale="55000" lnSpcReduction="20000"/>
          </a:bodyPr>
          <a:lstStyle/>
          <a:p>
            <a:pPr algn="just">
              <a:lnSpc>
                <a:spcPct val="150000"/>
              </a:lnSpc>
              <a:buBlip>
                <a:blip r:embed="rId2"/>
              </a:buBlip>
            </a:pPr>
            <a:r>
              <a:rPr lang="en-US" sz="2800" dirty="0">
                <a:solidFill>
                  <a:srgbClr val="C00000"/>
                </a:solidFill>
                <a:latin typeface="Century Gothic" pitchFamily="34" charset="0"/>
              </a:rPr>
              <a:t>The collection of water samples from groundwater wells occurs in five steps: </a:t>
            </a:r>
          </a:p>
          <a:p>
            <a:pPr marL="285750" indent="-285750" algn="just">
              <a:lnSpc>
                <a:spcPct val="150000"/>
              </a:lnSpc>
              <a:buBlip>
                <a:blip r:embed="rId2"/>
              </a:buBlip>
            </a:pPr>
            <a:r>
              <a:rPr lang="en-US" sz="2800" dirty="0">
                <a:solidFill>
                  <a:srgbClr val="002060"/>
                </a:solidFill>
                <a:latin typeface="Century Gothic" pitchFamily="34" charset="0"/>
              </a:rPr>
              <a:t>Sampling preparations</a:t>
            </a:r>
          </a:p>
          <a:p>
            <a:pPr marL="285750" indent="-285750" algn="just">
              <a:lnSpc>
                <a:spcPct val="150000"/>
              </a:lnSpc>
              <a:buBlip>
                <a:blip r:embed="rId2"/>
              </a:buBlip>
            </a:pPr>
            <a:r>
              <a:rPr lang="en-US" sz="2800" dirty="0">
                <a:solidFill>
                  <a:srgbClr val="002060"/>
                </a:solidFill>
                <a:latin typeface="Century Gothic" pitchFamily="34" charset="0"/>
              </a:rPr>
              <a:t>Accessing the well before sampling and securing the well after sampling</a:t>
            </a:r>
          </a:p>
          <a:p>
            <a:pPr marL="285750" indent="-285750" algn="just">
              <a:lnSpc>
                <a:spcPct val="150000"/>
              </a:lnSpc>
              <a:buBlip>
                <a:blip r:embed="rId2"/>
              </a:buBlip>
            </a:pPr>
            <a:r>
              <a:rPr lang="en-US" sz="2800" dirty="0">
                <a:solidFill>
                  <a:srgbClr val="002060"/>
                </a:solidFill>
                <a:latin typeface="Century Gothic" pitchFamily="34" charset="0"/>
              </a:rPr>
              <a:t>Measuring the water level</a:t>
            </a:r>
          </a:p>
          <a:p>
            <a:pPr marL="285750" indent="-285750" algn="just">
              <a:lnSpc>
                <a:spcPct val="150000"/>
              </a:lnSpc>
              <a:buBlip>
                <a:blip r:embed="rId2"/>
              </a:buBlip>
            </a:pPr>
            <a:r>
              <a:rPr lang="en-US" sz="2800" dirty="0">
                <a:solidFill>
                  <a:srgbClr val="002060"/>
                </a:solidFill>
                <a:latin typeface="Century Gothic" pitchFamily="34" charset="0"/>
              </a:rPr>
              <a:t>Purging the well</a:t>
            </a:r>
          </a:p>
          <a:p>
            <a:pPr marL="285750" indent="-285750" algn="just">
              <a:lnSpc>
                <a:spcPct val="150000"/>
              </a:lnSpc>
              <a:buBlip>
                <a:blip r:embed="rId2"/>
              </a:buBlip>
            </a:pPr>
            <a:r>
              <a:rPr lang="en-US" sz="2800" dirty="0">
                <a:solidFill>
                  <a:srgbClr val="002060"/>
                </a:solidFill>
                <a:latin typeface="Century Gothic" pitchFamily="34" charset="0"/>
              </a:rPr>
              <a:t>Collecting and delivering the water sample</a:t>
            </a:r>
          </a:p>
          <a:p>
            <a:pPr algn="just">
              <a:lnSpc>
                <a:spcPct val="150000"/>
              </a:lnSpc>
              <a:buBlip>
                <a:blip r:embed="rId2"/>
              </a:buBlip>
            </a:pPr>
            <a:r>
              <a:rPr lang="en-US" sz="2800" dirty="0">
                <a:solidFill>
                  <a:srgbClr val="002060"/>
                </a:solidFill>
                <a:latin typeface="Century Gothic" pitchFamily="34" charset="0"/>
              </a:rPr>
              <a:t>Sampling Preparations Before you take a water sample, the field sampling equipment should be cleaned and calibrated. Field sampling equipment includes</a:t>
            </a:r>
          </a:p>
          <a:p>
            <a:pPr algn="just">
              <a:lnSpc>
                <a:spcPct val="150000"/>
              </a:lnSpc>
              <a:buBlip>
                <a:blip r:embed="rId2"/>
              </a:buBlip>
            </a:pPr>
            <a:r>
              <a:rPr lang="en-US" sz="2800" dirty="0">
                <a:solidFill>
                  <a:srgbClr val="002060"/>
                </a:solidFill>
                <a:latin typeface="Century Gothic" pitchFamily="34" charset="0"/>
              </a:rPr>
              <a:t> Pumping or bailing equipment </a:t>
            </a:r>
          </a:p>
          <a:p>
            <a:pPr algn="just">
              <a:lnSpc>
                <a:spcPct val="150000"/>
              </a:lnSpc>
              <a:buBlip>
                <a:blip r:embed="rId2"/>
              </a:buBlip>
            </a:pPr>
            <a:r>
              <a:rPr lang="en-US" sz="2800" dirty="0">
                <a:solidFill>
                  <a:srgbClr val="002060"/>
                </a:solidFill>
                <a:latin typeface="Century Gothic" pitchFamily="34" charset="0"/>
              </a:rPr>
              <a:t> Water level meter </a:t>
            </a:r>
          </a:p>
          <a:p>
            <a:pPr algn="just">
              <a:lnSpc>
                <a:spcPct val="150000"/>
              </a:lnSpc>
              <a:buBlip>
                <a:blip r:embed="rId2"/>
              </a:buBlip>
            </a:pPr>
            <a:r>
              <a:rPr lang="en-US" sz="2800" dirty="0">
                <a:solidFill>
                  <a:srgbClr val="002060"/>
                </a:solidFill>
                <a:latin typeface="Century Gothic" pitchFamily="34" charset="0"/>
              </a:rPr>
              <a:t> Water quality measuring equipment (These may include probes and instruments for measuring temperature, pH, electric conductivity, dissolved oxygen, reduction-oxidation potential, etc. Inexpensive meters or test kits are available from hardware and pet supply stores.) </a:t>
            </a:r>
          </a:p>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332656"/>
            <a:ext cx="8765406" cy="492443"/>
          </a:xfrm>
          <a:prstGeom prst="rect">
            <a:avLst/>
          </a:prstGeom>
        </p:spPr>
        <p:txBody>
          <a:bodyPr wrap="square">
            <a:spAutoFit/>
          </a:bodyPr>
          <a:lstStyle/>
          <a:p>
            <a:pPr algn="ctr"/>
            <a:r>
              <a:rPr lang="en-US" sz="2600" b="1" dirty="0">
                <a:latin typeface="Century Gothic" pitchFamily="34" charset="0"/>
              </a:rPr>
              <a:t>SAMPLING METHODS OF GROUND WATER POLLUTION</a:t>
            </a:r>
          </a:p>
        </p:txBody>
      </p:sp>
    </p:spTree>
    <p:extLst>
      <p:ext uri="{BB962C8B-B14F-4D97-AF65-F5344CB8AC3E}">
        <p14:creationId xmlns:p14="http://schemas.microsoft.com/office/powerpoint/2010/main" val="1515284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a:bodyPr>
          <a:lstStyle/>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332656"/>
            <a:ext cx="8765406" cy="492443"/>
          </a:xfrm>
          <a:prstGeom prst="rect">
            <a:avLst/>
          </a:prstGeom>
        </p:spPr>
        <p:txBody>
          <a:bodyPr wrap="square">
            <a:spAutoFit/>
          </a:bodyPr>
          <a:lstStyle/>
          <a:p>
            <a:pPr algn="ctr"/>
            <a:r>
              <a:rPr lang="en-US" sz="2600" b="1" dirty="0">
                <a:latin typeface="Century Gothic" pitchFamily="34" charset="0"/>
              </a:rPr>
              <a:t>SAMPLING METHODS OF GROUND WATER POLLUTION</a:t>
            </a:r>
          </a:p>
        </p:txBody>
      </p:sp>
      <p:pic>
        <p:nvPicPr>
          <p:cNvPr id="5" name="Picture 4">
            <a:extLst>
              <a:ext uri="{FF2B5EF4-FFF2-40B4-BE49-F238E27FC236}">
                <a16:creationId xmlns:a16="http://schemas.microsoft.com/office/drawing/2014/main" id="{043AABB0-E345-4471-A1DA-34A505E038DD}"/>
              </a:ext>
            </a:extLst>
          </p:cNvPr>
          <p:cNvPicPr>
            <a:picLocks noChangeAspect="1"/>
          </p:cNvPicPr>
          <p:nvPr/>
        </p:nvPicPr>
        <p:blipFill rotWithShape="1">
          <a:blip r:embed="rId2"/>
          <a:srcRect l="27159" t="15625" r="33016" b="25000"/>
          <a:stretch/>
        </p:blipFill>
        <p:spPr>
          <a:xfrm>
            <a:off x="719708" y="1142548"/>
            <a:ext cx="7848600" cy="5382796"/>
          </a:xfrm>
          <a:prstGeom prst="rect">
            <a:avLst/>
          </a:prstGeom>
        </p:spPr>
      </p:pic>
    </p:spTree>
    <p:extLst>
      <p:ext uri="{BB962C8B-B14F-4D97-AF65-F5344CB8AC3E}">
        <p14:creationId xmlns:p14="http://schemas.microsoft.com/office/powerpoint/2010/main" val="14403255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a:bodyPr>
          <a:lstStyle/>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9099"/>
            <a:ext cx="8765406" cy="954107"/>
          </a:xfrm>
          <a:prstGeom prst="rect">
            <a:avLst/>
          </a:prstGeom>
        </p:spPr>
        <p:txBody>
          <a:bodyPr wrap="square">
            <a:spAutoFit/>
          </a:bodyPr>
          <a:lstStyle/>
          <a:p>
            <a:pPr algn="ctr"/>
            <a:r>
              <a:rPr lang="en-US" sz="2800" b="1" dirty="0">
                <a:latin typeface="Century Gothic" pitchFamily="34" charset="0"/>
              </a:rPr>
              <a:t>LEGAL REGULATORY ASPECTS OF GROUNDWATER CONTAMINATION</a:t>
            </a:r>
            <a:endParaRPr lang="en-US" sz="2600" b="1" dirty="0">
              <a:latin typeface="Century Gothic" pitchFamily="34" charset="0"/>
            </a:endParaRPr>
          </a:p>
        </p:txBody>
      </p:sp>
      <p:pic>
        <p:nvPicPr>
          <p:cNvPr id="6" name="Picture 2" descr="Groundwater policy - River basin - Environment - European Commission">
            <a:extLst>
              <a:ext uri="{FF2B5EF4-FFF2-40B4-BE49-F238E27FC236}">
                <a16:creationId xmlns:a16="http://schemas.microsoft.com/office/drawing/2014/main" id="{DD336C07-7D1A-4E3E-81A2-38604669F56B}"/>
              </a:ext>
            </a:extLst>
          </p:cNvPr>
          <p:cNvPicPr>
            <a:picLocks noChangeAspect="1" noChangeArrowheads="1"/>
          </p:cNvPicPr>
          <p:nvPr/>
        </p:nvPicPr>
        <p:blipFill>
          <a:blip r:embed="rId2"/>
          <a:srcRect/>
          <a:stretch>
            <a:fillRect/>
          </a:stretch>
        </p:blipFill>
        <p:spPr bwMode="auto">
          <a:xfrm>
            <a:off x="355411" y="1122294"/>
            <a:ext cx="5086380" cy="3268001"/>
          </a:xfrm>
          <a:prstGeom prst="rect">
            <a:avLst/>
          </a:prstGeom>
          <a:noFill/>
        </p:spPr>
      </p:pic>
      <p:pic>
        <p:nvPicPr>
          <p:cNvPr id="7" name="Picture 4" descr="Water Pollution Control in India – Enviliance ASIA">
            <a:extLst>
              <a:ext uri="{FF2B5EF4-FFF2-40B4-BE49-F238E27FC236}">
                <a16:creationId xmlns:a16="http://schemas.microsoft.com/office/drawing/2014/main" id="{33A32300-D630-4D58-92C0-F56DDDF16578}"/>
              </a:ext>
            </a:extLst>
          </p:cNvPr>
          <p:cNvPicPr>
            <a:picLocks noChangeAspect="1" noChangeArrowheads="1"/>
          </p:cNvPicPr>
          <p:nvPr/>
        </p:nvPicPr>
        <p:blipFill>
          <a:blip r:embed="rId3"/>
          <a:srcRect/>
          <a:stretch>
            <a:fillRect/>
          </a:stretch>
        </p:blipFill>
        <p:spPr bwMode="auto">
          <a:xfrm>
            <a:off x="5549295" y="1122294"/>
            <a:ext cx="3594705" cy="3170802"/>
          </a:xfrm>
          <a:prstGeom prst="rect">
            <a:avLst/>
          </a:prstGeom>
          <a:noFill/>
        </p:spPr>
      </p:pic>
    </p:spTree>
    <p:extLst>
      <p:ext uri="{BB962C8B-B14F-4D97-AF65-F5344CB8AC3E}">
        <p14:creationId xmlns:p14="http://schemas.microsoft.com/office/powerpoint/2010/main" val="179734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47622" y="1196752"/>
            <a:ext cx="8848756" cy="3043238"/>
          </a:xfrm>
        </p:spPr>
        <p:txBody>
          <a:bodyPr>
            <a:normAutofit fontScale="70000" lnSpcReduction="20000"/>
          </a:bodyPr>
          <a:lstStyle/>
          <a:p>
            <a:pPr algn="just">
              <a:lnSpc>
                <a:spcPct val="150000"/>
              </a:lnSpc>
              <a:buBlip>
                <a:blip r:embed="rId2"/>
              </a:buBlip>
            </a:pPr>
            <a:r>
              <a:rPr lang="en-US" sz="2400" b="1" dirty="0">
                <a:solidFill>
                  <a:srgbClr val="C00000"/>
                </a:solidFill>
                <a:latin typeface="Century Gothic" pitchFamily="34" charset="0"/>
              </a:rPr>
              <a:t>Physical characteristics – Odor</a:t>
            </a:r>
          </a:p>
          <a:p>
            <a:pPr algn="just">
              <a:lnSpc>
                <a:spcPct val="200000"/>
              </a:lnSpc>
              <a:buBlip>
                <a:blip r:embed="rId2"/>
              </a:buBlip>
            </a:pPr>
            <a:r>
              <a:rPr lang="en-IN" sz="2400" b="1" dirty="0" err="1">
                <a:solidFill>
                  <a:srgbClr val="002060"/>
                </a:solidFill>
                <a:latin typeface="Century Gothic" pitchFamily="34" charset="0"/>
              </a:rPr>
              <a:t>Odor</a:t>
            </a:r>
            <a:r>
              <a:rPr lang="en-IN" sz="2400" b="1" dirty="0">
                <a:solidFill>
                  <a:srgbClr val="002060"/>
                </a:solidFill>
                <a:latin typeface="Century Gothic" pitchFamily="34" charset="0"/>
              </a:rPr>
              <a:t> is produced by gas production due to the decomposition of organic matter or by substances added to the wastewater. </a:t>
            </a:r>
          </a:p>
          <a:p>
            <a:pPr algn="just">
              <a:lnSpc>
                <a:spcPct val="200000"/>
              </a:lnSpc>
              <a:buBlip>
                <a:blip r:embed="rId2"/>
              </a:buBlip>
            </a:pPr>
            <a:r>
              <a:rPr lang="en-IN" sz="2400" b="1" dirty="0">
                <a:solidFill>
                  <a:srgbClr val="002060"/>
                </a:solidFill>
                <a:latin typeface="Century Gothic" pitchFamily="34" charset="0"/>
              </a:rPr>
              <a:t>Detection of </a:t>
            </a:r>
            <a:r>
              <a:rPr lang="en-IN" sz="2400" b="1" dirty="0" err="1">
                <a:solidFill>
                  <a:srgbClr val="002060"/>
                </a:solidFill>
                <a:latin typeface="Century Gothic" pitchFamily="34" charset="0"/>
              </a:rPr>
              <a:t>odor</a:t>
            </a:r>
            <a:r>
              <a:rPr lang="en-IN" sz="2400" b="1" dirty="0">
                <a:solidFill>
                  <a:srgbClr val="002060"/>
                </a:solidFill>
                <a:latin typeface="Century Gothic" pitchFamily="34" charset="0"/>
              </a:rPr>
              <a:t>: </a:t>
            </a:r>
            <a:r>
              <a:rPr lang="en-IN" sz="2400" b="1" dirty="0" err="1">
                <a:solidFill>
                  <a:srgbClr val="002060"/>
                </a:solidFill>
                <a:latin typeface="Century Gothic" pitchFamily="34" charset="0"/>
              </a:rPr>
              <a:t>Odor</a:t>
            </a:r>
            <a:r>
              <a:rPr lang="en-IN" sz="2400" b="1" dirty="0">
                <a:solidFill>
                  <a:srgbClr val="002060"/>
                </a:solidFill>
                <a:latin typeface="Century Gothic" pitchFamily="34" charset="0"/>
              </a:rPr>
              <a:t> is measured by special instruments such as the Portable H2S meter which is used for measuring the concentration of hydrogen </a:t>
            </a:r>
            <a:r>
              <a:rPr lang="en-IN" sz="2400" b="1" dirty="0" err="1">
                <a:solidFill>
                  <a:srgbClr val="002060"/>
                </a:solidFill>
                <a:latin typeface="Century Gothic" pitchFamily="34" charset="0"/>
              </a:rPr>
              <a:t>sulfide</a:t>
            </a:r>
            <a:r>
              <a:rPr lang="en-IN" sz="2400" b="1" dirty="0">
                <a:solidFill>
                  <a:srgbClr val="002060"/>
                </a:solidFill>
                <a:latin typeface="Century Gothic" pitchFamily="34" charset="0"/>
              </a:rPr>
              <a:t>.</a:t>
            </a:r>
            <a:endParaRPr lang="en-US" sz="2100" b="1" dirty="0">
              <a:solidFill>
                <a:srgbClr val="002060"/>
              </a:solidFill>
              <a:latin typeface="Century Gothic" pitchFamily="34" charset="0"/>
            </a:endParaRPr>
          </a:p>
        </p:txBody>
      </p:sp>
      <p:pic>
        <p:nvPicPr>
          <p:cNvPr id="4" name="Picture 2"/>
          <p:cNvPicPr>
            <a:picLocks noChangeAspect="1" noChangeArrowheads="1"/>
          </p:cNvPicPr>
          <p:nvPr/>
        </p:nvPicPr>
        <p:blipFill>
          <a:blip r:embed="rId3"/>
          <a:srcRect l="1644" t="30620" r="4651"/>
          <a:stretch>
            <a:fillRect/>
          </a:stretch>
        </p:blipFill>
        <p:spPr bwMode="auto">
          <a:xfrm>
            <a:off x="2771800" y="3789040"/>
            <a:ext cx="5114134" cy="2744449"/>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342093CD-6507-463C-ACBF-2A77966B22EC}"/>
              </a:ext>
            </a:extLst>
          </p:cNvPr>
          <p:cNvSpPr txBox="1"/>
          <p:nvPr/>
        </p:nvSpPr>
        <p:spPr>
          <a:xfrm>
            <a:off x="997318" y="-50927"/>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3028268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fontScale="62500" lnSpcReduction="20000"/>
          </a:bodyPr>
          <a:lstStyle/>
          <a:p>
            <a:pPr algn="just">
              <a:lnSpc>
                <a:spcPct val="200000"/>
              </a:lnSpc>
              <a:buBlip>
                <a:blip r:embed="rId2"/>
              </a:buBlip>
            </a:pPr>
            <a:r>
              <a:rPr lang="en-US" b="1" dirty="0">
                <a:solidFill>
                  <a:srgbClr val="002060"/>
                </a:solidFill>
                <a:latin typeface="Century Gothic" pitchFamily="34" charset="0"/>
                <a:cs typeface="Times New Roman" pitchFamily="18" charset="0"/>
              </a:rPr>
              <a:t>1986 -The Environment (Protection) Act </a:t>
            </a:r>
            <a:r>
              <a:rPr lang="en-US" dirty="0">
                <a:solidFill>
                  <a:srgbClr val="002060"/>
                </a:solidFill>
                <a:latin typeface="Century Gothic" pitchFamily="34" charset="0"/>
                <a:cs typeface="Times New Roman" pitchFamily="18" charset="0"/>
              </a:rPr>
              <a:t>authorizes the central government to protect and improve environmental quality, control and reduce pollution from all sources, and prohibit or restrict the setting and /or operation of any industrial facility on environmental grounds.</a:t>
            </a:r>
          </a:p>
          <a:p>
            <a:pPr algn="just">
              <a:lnSpc>
                <a:spcPct val="200000"/>
              </a:lnSpc>
              <a:buBlip>
                <a:blip r:embed="rId2"/>
              </a:buBlip>
            </a:pPr>
            <a:r>
              <a:rPr lang="en-US" b="1" dirty="0">
                <a:solidFill>
                  <a:srgbClr val="002060"/>
                </a:solidFill>
                <a:latin typeface="Century Gothic" pitchFamily="34" charset="0"/>
                <a:cs typeface="Times New Roman" pitchFamily="18" charset="0"/>
              </a:rPr>
              <a:t>1986 -The Environment (Protection) Rules </a:t>
            </a:r>
            <a:r>
              <a:rPr lang="en-US" dirty="0">
                <a:solidFill>
                  <a:srgbClr val="002060"/>
                </a:solidFill>
                <a:latin typeface="Century Gothic" pitchFamily="34" charset="0"/>
                <a:cs typeface="Times New Roman" pitchFamily="18" charset="0"/>
              </a:rPr>
              <a:t>lay down procedures for setting standards of emission or discharge of environmental pollutants.</a:t>
            </a:r>
          </a:p>
          <a:p>
            <a:pPr algn="just">
              <a:lnSpc>
                <a:spcPct val="200000"/>
              </a:lnSpc>
              <a:buBlip>
                <a:blip r:embed="rId2"/>
              </a:buBlip>
            </a:pPr>
            <a:r>
              <a:rPr lang="en-US" b="1" dirty="0">
                <a:solidFill>
                  <a:srgbClr val="002060"/>
                </a:solidFill>
                <a:latin typeface="Century Gothic" pitchFamily="34" charset="0"/>
                <a:cs typeface="Times New Roman" pitchFamily="18" charset="0"/>
              </a:rPr>
              <a:t>1989 -The objective of Hazardous Waste (Management and Handling) Rules </a:t>
            </a:r>
            <a:r>
              <a:rPr lang="en-US" dirty="0">
                <a:solidFill>
                  <a:srgbClr val="002060"/>
                </a:solidFill>
                <a:latin typeface="Century Gothic" pitchFamily="34" charset="0"/>
                <a:cs typeface="Times New Roman" pitchFamily="18" charset="0"/>
              </a:rPr>
              <a:t>is to control the generation, collection, treatment, import, storage, and handling of hazardous waste.</a:t>
            </a:r>
          </a:p>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9099"/>
            <a:ext cx="8765406" cy="954107"/>
          </a:xfrm>
          <a:prstGeom prst="rect">
            <a:avLst/>
          </a:prstGeom>
        </p:spPr>
        <p:txBody>
          <a:bodyPr wrap="square">
            <a:spAutoFit/>
          </a:bodyPr>
          <a:lstStyle/>
          <a:p>
            <a:pPr algn="ctr"/>
            <a:r>
              <a:rPr lang="en-US" sz="2800" b="1" dirty="0">
                <a:latin typeface="Century Gothic" pitchFamily="34" charset="0"/>
              </a:rPr>
              <a:t>LEGAL REGULATORY ASPECTS OF GROUNDWATER CONTAMINATION</a:t>
            </a:r>
            <a:endParaRPr lang="en-US" sz="2600" b="1" dirty="0">
              <a:latin typeface="Century Gothic" pitchFamily="34" charset="0"/>
            </a:endParaRPr>
          </a:p>
        </p:txBody>
      </p:sp>
    </p:spTree>
    <p:extLst>
      <p:ext uri="{BB962C8B-B14F-4D97-AF65-F5344CB8AC3E}">
        <p14:creationId xmlns:p14="http://schemas.microsoft.com/office/powerpoint/2010/main" val="22483983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fontScale="92500" lnSpcReduction="10000"/>
          </a:bodyPr>
          <a:lstStyle/>
          <a:p>
            <a:pPr algn="just">
              <a:lnSpc>
                <a:spcPct val="150000"/>
              </a:lnSpc>
              <a:buBlip>
                <a:blip r:embed="rId2"/>
              </a:buBlip>
            </a:pPr>
            <a:r>
              <a:rPr lang="en-US" sz="2100" b="1" dirty="0">
                <a:solidFill>
                  <a:srgbClr val="002060"/>
                </a:solidFill>
                <a:latin typeface="Century Gothic" pitchFamily="34" charset="0"/>
                <a:cs typeface="Times New Roman" pitchFamily="18" charset="0"/>
              </a:rPr>
              <a:t>1989 -The Manufacture, Use, Import, Export, and Storage of hazardous Micro-organisms/ Genetically Engineered Organisms or Cells Rules</a:t>
            </a:r>
            <a:r>
              <a:rPr lang="en-US" sz="2100" dirty="0">
                <a:solidFill>
                  <a:srgbClr val="002060"/>
                </a:solidFill>
                <a:latin typeface="Century Gothic" pitchFamily="34" charset="0"/>
                <a:cs typeface="Times New Roman" pitchFamily="18" charset="0"/>
              </a:rPr>
              <a:t> were introduced with a view to protect the environment, nature, and health, in connection with the application of gene technology and microorganisms.</a:t>
            </a:r>
          </a:p>
          <a:p>
            <a:pPr algn="just">
              <a:lnSpc>
                <a:spcPct val="150000"/>
              </a:lnSpc>
              <a:buBlip>
                <a:blip r:embed="rId2"/>
              </a:buBlip>
            </a:pPr>
            <a:r>
              <a:rPr lang="en-US" sz="2100" b="1" dirty="0">
                <a:solidFill>
                  <a:srgbClr val="002060"/>
                </a:solidFill>
                <a:latin typeface="Century Gothic" pitchFamily="34" charset="0"/>
                <a:cs typeface="Times New Roman" pitchFamily="18" charset="0"/>
              </a:rPr>
              <a:t>1991 -The Public Liability Insurance Act and Rules and Amendment,</a:t>
            </a:r>
            <a:r>
              <a:rPr lang="en-US" sz="2100" dirty="0">
                <a:solidFill>
                  <a:srgbClr val="002060"/>
                </a:solidFill>
                <a:latin typeface="Century Gothic" pitchFamily="34" charset="0"/>
                <a:cs typeface="Times New Roman" pitchFamily="18" charset="0"/>
              </a:rPr>
              <a:t> 1992 was drawn up to provide for public liability insurance for the purpose of providing immediate relief to the persons affected by accident while handling any hazardous substance.</a:t>
            </a:r>
          </a:p>
          <a:p>
            <a:pPr algn="just">
              <a:lnSpc>
                <a:spcPct val="150000"/>
              </a:lnSpc>
              <a:buBlip>
                <a:blip r:embed="rId2"/>
              </a:buBlip>
            </a:pPr>
            <a:r>
              <a:rPr lang="en-US" sz="2100" b="1" dirty="0">
                <a:solidFill>
                  <a:srgbClr val="002060"/>
                </a:solidFill>
                <a:latin typeface="Century Gothic" pitchFamily="34" charset="0"/>
                <a:cs typeface="Times New Roman" pitchFamily="18" charset="0"/>
              </a:rPr>
              <a:t>1995 -The National Environmental Tribunal Act </a:t>
            </a:r>
            <a:r>
              <a:rPr lang="en-US" sz="2100" dirty="0">
                <a:solidFill>
                  <a:srgbClr val="002060"/>
                </a:solidFill>
                <a:latin typeface="Century Gothic" pitchFamily="34" charset="0"/>
                <a:cs typeface="Times New Roman" pitchFamily="18" charset="0"/>
              </a:rPr>
              <a:t>has been created to award compensation for damages to persons, property, and the environment arising from any activity involving hazardous substances.</a:t>
            </a:r>
          </a:p>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9099"/>
            <a:ext cx="8765406" cy="954107"/>
          </a:xfrm>
          <a:prstGeom prst="rect">
            <a:avLst/>
          </a:prstGeom>
        </p:spPr>
        <p:txBody>
          <a:bodyPr wrap="square">
            <a:spAutoFit/>
          </a:bodyPr>
          <a:lstStyle/>
          <a:p>
            <a:pPr algn="ctr"/>
            <a:r>
              <a:rPr lang="en-US" sz="2800" b="1" dirty="0">
                <a:latin typeface="Century Gothic" pitchFamily="34" charset="0"/>
              </a:rPr>
              <a:t>LEGAL REGULATORY ASPECTS OF GROUNDWATER CONTAMINATION</a:t>
            </a:r>
            <a:endParaRPr lang="en-US" sz="2600" b="1" dirty="0">
              <a:latin typeface="Century Gothic" pitchFamily="34" charset="0"/>
            </a:endParaRPr>
          </a:p>
        </p:txBody>
      </p:sp>
    </p:spTree>
    <p:extLst>
      <p:ext uri="{BB962C8B-B14F-4D97-AF65-F5344CB8AC3E}">
        <p14:creationId xmlns:p14="http://schemas.microsoft.com/office/powerpoint/2010/main" val="1550464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2E456-1FB8-4E32-B8EA-D8F9A5B13329}"/>
              </a:ext>
            </a:extLst>
          </p:cNvPr>
          <p:cNvSpPr>
            <a:spLocks noGrp="1"/>
          </p:cNvSpPr>
          <p:nvPr>
            <p:ph type="title"/>
          </p:nvPr>
        </p:nvSpPr>
        <p:spPr>
          <a:xfrm>
            <a:off x="488921" y="0"/>
            <a:ext cx="8229600" cy="1143000"/>
          </a:xfrm>
        </p:spPr>
        <p:txBody>
          <a:bodyPr>
            <a:normAutofit fontScale="90000"/>
          </a:bodyPr>
          <a:lstStyle/>
          <a:p>
            <a:r>
              <a:rPr lang="en-US" sz="4000" dirty="0">
                <a:latin typeface="Century Gothic" pitchFamily="34" charset="0"/>
              </a:rPr>
              <a:t>INDUSTRIAL PARTICIPATION WITH REGULATORY BOARDS.</a:t>
            </a:r>
            <a:endParaRPr lang="en-IN" dirty="0"/>
          </a:p>
        </p:txBody>
      </p:sp>
      <p:sp>
        <p:nvSpPr>
          <p:cNvPr id="3" name="Content Placeholder 2">
            <a:extLst>
              <a:ext uri="{FF2B5EF4-FFF2-40B4-BE49-F238E27FC236}">
                <a16:creationId xmlns:a16="http://schemas.microsoft.com/office/drawing/2014/main" id="{0C754A4F-333D-4DDC-A206-2B4AE8F6C67B}"/>
              </a:ext>
            </a:extLst>
          </p:cNvPr>
          <p:cNvSpPr>
            <a:spLocks noGrp="1"/>
          </p:cNvSpPr>
          <p:nvPr>
            <p:ph idx="1"/>
          </p:nvPr>
        </p:nvSpPr>
        <p:spPr>
          <a:xfrm>
            <a:off x="107504" y="1143000"/>
            <a:ext cx="8579296" cy="4983163"/>
          </a:xfrm>
        </p:spPr>
        <p:txBody>
          <a:bodyPr>
            <a:normAutofit fontScale="70000" lnSpcReduction="20000"/>
          </a:bodyPr>
          <a:lstStyle/>
          <a:p>
            <a:pPr algn="just">
              <a:lnSpc>
                <a:spcPct val="200000"/>
              </a:lnSpc>
              <a:buBlip>
                <a:blip r:embed="rId2"/>
              </a:buBlip>
            </a:pPr>
            <a:r>
              <a:rPr lang="en-US" dirty="0">
                <a:solidFill>
                  <a:srgbClr val="002060"/>
                </a:solidFill>
                <a:latin typeface="Century Gothic" pitchFamily="34" charset="0"/>
              </a:rPr>
              <a:t>Industrial projects with investments above Rs 500 million must obtain </a:t>
            </a:r>
            <a:r>
              <a:rPr lang="en-US" dirty="0" err="1">
                <a:solidFill>
                  <a:srgbClr val="002060"/>
                </a:solidFill>
                <a:latin typeface="Century Gothic" pitchFamily="34" charset="0"/>
              </a:rPr>
              <a:t>MoEF</a:t>
            </a:r>
            <a:r>
              <a:rPr lang="en-US" dirty="0">
                <a:solidFill>
                  <a:srgbClr val="002060"/>
                </a:solidFill>
                <a:latin typeface="Century Gothic" pitchFamily="34" charset="0"/>
              </a:rPr>
              <a:t> clearance and are further required to obtain a LOI (Letter Of Intent) from the Ministry of Industry, and an NOC (No Objection Certificate) from the SPCB and the State Forest Department if the location involves forestland. </a:t>
            </a:r>
          </a:p>
          <a:p>
            <a:pPr algn="just">
              <a:lnSpc>
                <a:spcPct val="200000"/>
              </a:lnSpc>
              <a:buBlip>
                <a:blip r:embed="rId2"/>
              </a:buBlip>
            </a:pPr>
            <a:r>
              <a:rPr lang="en-US" dirty="0">
                <a:solidFill>
                  <a:srgbClr val="002060"/>
                </a:solidFill>
                <a:latin typeface="Century Gothic" pitchFamily="34" charset="0"/>
              </a:rPr>
              <a:t>Once the NOC is obtained, the LOI is converted into an industrial </a:t>
            </a:r>
            <a:r>
              <a:rPr lang="en-US" dirty="0" err="1">
                <a:solidFill>
                  <a:srgbClr val="002060"/>
                </a:solidFill>
                <a:latin typeface="Century Gothic" pitchFamily="34" charset="0"/>
              </a:rPr>
              <a:t>licence</a:t>
            </a:r>
            <a:r>
              <a:rPr lang="en-US" dirty="0">
                <a:solidFill>
                  <a:srgbClr val="002060"/>
                </a:solidFill>
                <a:latin typeface="Century Gothic" pitchFamily="34" charset="0"/>
              </a:rPr>
              <a:t> by the state authority.</a:t>
            </a:r>
          </a:p>
          <a:p>
            <a:pPr algn="just">
              <a:lnSpc>
                <a:spcPct val="200000"/>
              </a:lnSpc>
              <a:buBlip>
                <a:blip r:embed="rId2"/>
              </a:buBlip>
            </a:pPr>
            <a:r>
              <a:rPr lang="en-US" dirty="0">
                <a:solidFill>
                  <a:srgbClr val="002060"/>
                </a:solidFill>
                <a:latin typeface="Century Gothic" pitchFamily="34" charset="0"/>
              </a:rPr>
              <a:t>The Environmental Impact Assessment of Development Projects Notification, (1994 and as amended in 1997). </a:t>
            </a:r>
          </a:p>
          <a:p>
            <a:endParaRPr lang="en-IN" dirty="0"/>
          </a:p>
        </p:txBody>
      </p:sp>
    </p:spTree>
    <p:extLst>
      <p:ext uri="{BB962C8B-B14F-4D97-AF65-F5344CB8AC3E}">
        <p14:creationId xmlns:p14="http://schemas.microsoft.com/office/powerpoint/2010/main" val="249904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2E456-1FB8-4E32-B8EA-D8F9A5B13329}"/>
              </a:ext>
            </a:extLst>
          </p:cNvPr>
          <p:cNvSpPr>
            <a:spLocks noGrp="1"/>
          </p:cNvSpPr>
          <p:nvPr>
            <p:ph type="title"/>
          </p:nvPr>
        </p:nvSpPr>
        <p:spPr>
          <a:xfrm>
            <a:off x="488921" y="0"/>
            <a:ext cx="8229600" cy="1143000"/>
          </a:xfrm>
        </p:spPr>
        <p:txBody>
          <a:bodyPr>
            <a:normAutofit fontScale="90000"/>
          </a:bodyPr>
          <a:lstStyle/>
          <a:p>
            <a:r>
              <a:rPr lang="en-US" sz="4000" dirty="0">
                <a:latin typeface="Century Gothic" pitchFamily="34" charset="0"/>
              </a:rPr>
              <a:t>INDUSTRIAL PARTICIPATION WITH REGULATORY BOARDS.</a:t>
            </a:r>
            <a:endParaRPr lang="en-IN" dirty="0"/>
          </a:p>
        </p:txBody>
      </p:sp>
      <p:sp>
        <p:nvSpPr>
          <p:cNvPr id="3" name="Content Placeholder 2">
            <a:extLst>
              <a:ext uri="{FF2B5EF4-FFF2-40B4-BE49-F238E27FC236}">
                <a16:creationId xmlns:a16="http://schemas.microsoft.com/office/drawing/2014/main" id="{0C754A4F-333D-4DDC-A206-2B4AE8F6C67B}"/>
              </a:ext>
            </a:extLst>
          </p:cNvPr>
          <p:cNvSpPr>
            <a:spLocks noGrp="1"/>
          </p:cNvSpPr>
          <p:nvPr>
            <p:ph idx="1"/>
          </p:nvPr>
        </p:nvSpPr>
        <p:spPr>
          <a:xfrm>
            <a:off x="107504" y="1143000"/>
            <a:ext cx="8928992" cy="4983163"/>
          </a:xfrm>
        </p:spPr>
        <p:txBody>
          <a:bodyPr>
            <a:normAutofit fontScale="70000" lnSpcReduction="20000"/>
          </a:bodyPr>
          <a:lstStyle/>
          <a:p>
            <a:pPr algn="just">
              <a:lnSpc>
                <a:spcPct val="200000"/>
              </a:lnSpc>
              <a:buBlip>
                <a:blip r:embed="rId2"/>
              </a:buBlip>
            </a:pPr>
            <a:r>
              <a:rPr lang="en-US" dirty="0">
                <a:solidFill>
                  <a:srgbClr val="002060"/>
                </a:solidFill>
                <a:latin typeface="Century Gothic" pitchFamily="34" charset="0"/>
              </a:rPr>
              <a:t>A policy framework has also been developed to complement the legislative provisions. The Policy Statement for Abatement of Pollution and the National Conservation Strategy and Policy Statement on Environment and Development were brought out by the </a:t>
            </a:r>
            <a:r>
              <a:rPr lang="en-US" dirty="0" err="1">
                <a:solidFill>
                  <a:srgbClr val="002060"/>
                </a:solidFill>
                <a:latin typeface="Century Gothic" pitchFamily="34" charset="0"/>
              </a:rPr>
              <a:t>MoEF</a:t>
            </a:r>
            <a:r>
              <a:rPr lang="en-US" dirty="0">
                <a:solidFill>
                  <a:srgbClr val="002060"/>
                </a:solidFill>
                <a:latin typeface="Century Gothic" pitchFamily="34" charset="0"/>
              </a:rPr>
              <a:t> in 1992, to develop and promote initiatives for the protection and improvement of the environment. </a:t>
            </a:r>
          </a:p>
          <a:p>
            <a:pPr algn="just">
              <a:lnSpc>
                <a:spcPct val="200000"/>
              </a:lnSpc>
              <a:buBlip>
                <a:blip r:embed="rId2"/>
              </a:buBlip>
            </a:pPr>
            <a:r>
              <a:rPr lang="en-US" dirty="0">
                <a:solidFill>
                  <a:srgbClr val="002060"/>
                </a:solidFill>
                <a:latin typeface="Century Gothic" pitchFamily="34" charset="0"/>
              </a:rPr>
              <a:t>The EAP (Environmental Action Programme) was formulated in 1993 with the objective of improving environmental services and integrating environmental considerations in to development programmes.</a:t>
            </a:r>
          </a:p>
          <a:p>
            <a:endParaRPr lang="en-IN" dirty="0"/>
          </a:p>
        </p:txBody>
      </p:sp>
    </p:spTree>
    <p:extLst>
      <p:ext uri="{BB962C8B-B14F-4D97-AF65-F5344CB8AC3E}">
        <p14:creationId xmlns:p14="http://schemas.microsoft.com/office/powerpoint/2010/main" val="278935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03" y="746321"/>
            <a:ext cx="8229600" cy="228600"/>
          </a:xfrm>
        </p:spPr>
        <p:txBody>
          <a:bodyPr>
            <a:noAutofit/>
          </a:bodyPr>
          <a:lstStyle/>
          <a:p>
            <a:r>
              <a:rPr lang="en-US" sz="2800" b="1" dirty="0"/>
              <a:t>TASTE AND ODOUR</a:t>
            </a:r>
            <a:endParaRPr lang="en-US" sz="2800" dirty="0"/>
          </a:p>
        </p:txBody>
      </p:sp>
      <p:sp>
        <p:nvSpPr>
          <p:cNvPr id="3" name="Content Placeholder 2"/>
          <p:cNvSpPr>
            <a:spLocks noGrp="1"/>
          </p:cNvSpPr>
          <p:nvPr>
            <p:ph idx="1"/>
          </p:nvPr>
        </p:nvSpPr>
        <p:spPr>
          <a:xfrm>
            <a:off x="178563" y="1052736"/>
            <a:ext cx="8786874" cy="6400800"/>
          </a:xfrm>
        </p:spPr>
        <p:txBody>
          <a:bodyPr>
            <a:noAutofit/>
          </a:bodyPr>
          <a:lstStyle/>
          <a:p>
            <a:pPr algn="just">
              <a:lnSpc>
                <a:spcPct val="150000"/>
              </a:lnSpc>
              <a:buBlip>
                <a:blip r:embed="rId2"/>
              </a:buBlip>
            </a:pPr>
            <a:r>
              <a:rPr lang="en-US" sz="1700" b="1" dirty="0">
                <a:solidFill>
                  <a:srgbClr val="002060"/>
                </a:solidFill>
                <a:latin typeface="Century Gothic" pitchFamily="34" charset="0"/>
              </a:rPr>
              <a:t>Dissolved organic materials CH</a:t>
            </a:r>
            <a:r>
              <a:rPr lang="en-US" sz="1700" b="1" baseline="-25000" dirty="0">
                <a:solidFill>
                  <a:srgbClr val="002060"/>
                </a:solidFill>
                <a:latin typeface="Century Gothic" pitchFamily="34" charset="0"/>
              </a:rPr>
              <a:t>4</a:t>
            </a:r>
            <a:r>
              <a:rPr lang="en-US" sz="1700" b="1" dirty="0">
                <a:solidFill>
                  <a:srgbClr val="002060"/>
                </a:solidFill>
                <a:latin typeface="Century Gothic" pitchFamily="34" charset="0"/>
              </a:rPr>
              <a:t>, H</a:t>
            </a:r>
            <a:r>
              <a:rPr lang="en-US" sz="1700" b="1" baseline="-25000" dirty="0">
                <a:solidFill>
                  <a:srgbClr val="002060"/>
                </a:solidFill>
                <a:latin typeface="Century Gothic" pitchFamily="34" charset="0"/>
              </a:rPr>
              <a:t>2</a:t>
            </a:r>
            <a:r>
              <a:rPr lang="en-US" sz="1700" b="1" dirty="0">
                <a:solidFill>
                  <a:srgbClr val="002060"/>
                </a:solidFill>
                <a:latin typeface="Century Gothic" pitchFamily="34" charset="0"/>
              </a:rPr>
              <a:t>S,CO</a:t>
            </a:r>
            <a:r>
              <a:rPr lang="en-US" sz="1700" b="1" baseline="-25000" dirty="0">
                <a:solidFill>
                  <a:srgbClr val="002060"/>
                </a:solidFill>
                <a:latin typeface="Century Gothic" pitchFamily="34" charset="0"/>
              </a:rPr>
              <a:t>2</a:t>
            </a:r>
            <a:r>
              <a:rPr lang="en-US" sz="1700" b="1" dirty="0">
                <a:solidFill>
                  <a:srgbClr val="002060"/>
                </a:solidFill>
                <a:latin typeface="Century Gothic" pitchFamily="34" charset="0"/>
              </a:rPr>
              <a:t>  etc., </a:t>
            </a:r>
          </a:p>
          <a:p>
            <a:pPr algn="just">
              <a:lnSpc>
                <a:spcPct val="150000"/>
              </a:lnSpc>
              <a:buBlip>
                <a:blip r:embed="rId2"/>
              </a:buBlip>
            </a:pPr>
            <a:r>
              <a:rPr lang="en-US" sz="1700" b="1" dirty="0">
                <a:solidFill>
                  <a:srgbClr val="002060"/>
                </a:solidFill>
                <a:latin typeface="Century Gothic" pitchFamily="34" charset="0"/>
              </a:rPr>
              <a:t>The intensities of taste and odour depend upon the sensitivity of the observer. </a:t>
            </a:r>
          </a:p>
          <a:p>
            <a:pPr algn="just">
              <a:lnSpc>
                <a:spcPct val="150000"/>
              </a:lnSpc>
              <a:buBlip>
                <a:blip r:embed="rId2"/>
              </a:buBlip>
            </a:pPr>
            <a:r>
              <a:rPr lang="en-US" sz="1700" b="1" dirty="0">
                <a:solidFill>
                  <a:srgbClr val="002060"/>
                </a:solidFill>
                <a:latin typeface="Century Gothic" pitchFamily="34" charset="0"/>
              </a:rPr>
              <a:t> Their presence in water may be due to the presence of dead or live micro-organisms, dissolved gases or mineral substances.  </a:t>
            </a:r>
          </a:p>
          <a:p>
            <a:pPr algn="just">
              <a:lnSpc>
                <a:spcPct val="150000"/>
              </a:lnSpc>
              <a:buBlip>
                <a:blip r:embed="rId2"/>
              </a:buBlip>
            </a:pPr>
            <a:r>
              <a:rPr lang="en-US" sz="1700" b="1" dirty="0">
                <a:solidFill>
                  <a:srgbClr val="002060"/>
                </a:solidFill>
                <a:latin typeface="Century Gothic" pitchFamily="34" charset="0"/>
              </a:rPr>
              <a:t>Tastes may be sweet, bitter, salty, brackish, irritating hot and cold.  Odour may be fishy, earthy, grassy, mouldy etc.  (Odour intensity)</a:t>
            </a:r>
          </a:p>
          <a:p>
            <a:pPr algn="just">
              <a:lnSpc>
                <a:spcPct val="150000"/>
              </a:lnSpc>
              <a:buBlip>
                <a:blip r:embed="rId2"/>
              </a:buBlip>
            </a:pPr>
            <a:r>
              <a:rPr lang="en-US" sz="1700" b="1" dirty="0">
                <a:solidFill>
                  <a:srgbClr val="002060"/>
                </a:solidFill>
                <a:latin typeface="Century Gothic" pitchFamily="34" charset="0"/>
              </a:rPr>
              <a:t>Odour is identified by inhaling through two tubes of an </a:t>
            </a:r>
            <a:r>
              <a:rPr lang="en-US" sz="1700" b="1" i="1" dirty="0">
                <a:solidFill>
                  <a:srgbClr val="002060"/>
                </a:solidFill>
                <a:latin typeface="Century Gothic" pitchFamily="34" charset="0"/>
              </a:rPr>
              <a:t>osmoscope.  Threshold odour.</a:t>
            </a:r>
          </a:p>
          <a:p>
            <a:pPr algn="just">
              <a:lnSpc>
                <a:spcPct val="150000"/>
              </a:lnSpc>
              <a:buBlip>
                <a:blip r:embed="rId2"/>
              </a:buBlip>
            </a:pPr>
            <a:r>
              <a:rPr lang="en-US" sz="1700" b="1" dirty="0">
                <a:solidFill>
                  <a:srgbClr val="002060"/>
                </a:solidFill>
                <a:latin typeface="Century Gothic" pitchFamily="34" charset="0"/>
              </a:rPr>
              <a:t>One tube is kept in a flask containing distilled water and the other is kept in a flask containing water sample. </a:t>
            </a:r>
          </a:p>
          <a:p>
            <a:pPr algn="just">
              <a:lnSpc>
                <a:spcPct val="150000"/>
              </a:lnSpc>
              <a:buBlip>
                <a:blip r:embed="rId2"/>
              </a:buBlip>
            </a:pPr>
            <a:r>
              <a:rPr lang="en-US" sz="1700" b="1" dirty="0">
                <a:solidFill>
                  <a:srgbClr val="002060"/>
                </a:solidFill>
                <a:latin typeface="Century Gothic" pitchFamily="34" charset="0"/>
              </a:rPr>
              <a:t> It is also measured by dilution with odour free water in different ratios.  Permissible limit 1 never exceed 3.</a:t>
            </a:r>
          </a:p>
          <a:p>
            <a:pPr algn="just">
              <a:lnSpc>
                <a:spcPct val="150000"/>
              </a:lnSpc>
              <a:buBlip>
                <a:blip r:embed="rId2"/>
              </a:buBlip>
            </a:pPr>
            <a:r>
              <a:rPr lang="en-US" sz="1700" b="1" dirty="0">
                <a:solidFill>
                  <a:srgbClr val="002060"/>
                </a:solidFill>
                <a:latin typeface="Century Gothic" pitchFamily="34" charset="0"/>
              </a:rPr>
              <a:t> The dilution ratio giving the first detectable odour threshold number. </a:t>
            </a:r>
          </a:p>
          <a:p>
            <a:pPr algn="just">
              <a:lnSpc>
                <a:spcPct val="150000"/>
              </a:lnSpc>
              <a:buBlip>
                <a:blip r:embed="rId2"/>
              </a:buBlip>
            </a:pPr>
            <a:endParaRPr lang="en-US" sz="1700" b="1" dirty="0">
              <a:solidFill>
                <a:srgbClr val="002060"/>
              </a:solidFill>
              <a:latin typeface="Century Gothic" pitchFamily="34" charset="0"/>
            </a:endParaRPr>
          </a:p>
          <a:p>
            <a:pPr algn="just">
              <a:lnSpc>
                <a:spcPct val="110000"/>
              </a:lnSpc>
              <a:buNone/>
            </a:pPr>
            <a:r>
              <a:rPr lang="en-US" sz="2200" dirty="0"/>
              <a:t> </a:t>
            </a:r>
          </a:p>
        </p:txBody>
      </p:sp>
      <p:sp>
        <p:nvSpPr>
          <p:cNvPr id="4" name="TextBox 3">
            <a:extLst>
              <a:ext uri="{FF2B5EF4-FFF2-40B4-BE49-F238E27FC236}">
                <a16:creationId xmlns:a16="http://schemas.microsoft.com/office/drawing/2014/main" id="{11118B15-38EF-4A23-9EDE-49F9745610C9}"/>
              </a:ext>
            </a:extLst>
          </p:cNvPr>
          <p:cNvSpPr txBox="1"/>
          <p:nvPr/>
        </p:nvSpPr>
        <p:spPr>
          <a:xfrm>
            <a:off x="835515" y="44332"/>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751569242"/>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ThemeSRM</Template>
  <TotalTime>3415</TotalTime>
  <Words>5857</Words>
  <Application>Microsoft Office PowerPoint</Application>
  <PresentationFormat>On-screen Show (4:3)</PresentationFormat>
  <Paragraphs>448</Paragraphs>
  <Slides>83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Century Gothic</vt:lpstr>
      <vt:lpstr>Roboto</vt:lpstr>
      <vt:lpstr>Times New Roman</vt:lpstr>
      <vt:lpstr>ThemeSRM</vt:lpstr>
      <vt:lpstr>WATER POLLUTION AND ITS MANAGEMENT UNIT II 18CEO405T</vt:lpstr>
      <vt:lpstr>PowerPoint Presentation</vt:lpstr>
      <vt:lpstr>PHYSICAL, CHEMICAL AND BIOLOGICAL PROPERTIES OF WASTE WATER</vt:lpstr>
      <vt:lpstr>PHYSICAL, CHEMICAL AND BIOLOGICAL PROPERTIES OF WASTE WATER</vt:lpstr>
      <vt:lpstr>S1-SLO 2- Physical characteristics</vt:lpstr>
      <vt:lpstr>PowerPoint Presentation</vt:lpstr>
      <vt:lpstr>S1-SLO 2- Physical characteristics</vt:lpstr>
      <vt:lpstr>PowerPoint Presentation</vt:lpstr>
      <vt:lpstr>TASTE AND ODOUR</vt:lpstr>
      <vt:lpstr>PowerPoint Presentation</vt:lpstr>
      <vt:lpstr>PowerPoint Presentation</vt:lpstr>
      <vt:lpstr>PowerPoint Presentation</vt:lpstr>
      <vt:lpstr>S1-SLO 2- Physical characteristics</vt:lpstr>
      <vt:lpstr>PowerPoint Presentation</vt:lpstr>
      <vt:lpstr>PowerPoint Presentation</vt:lpstr>
      <vt:lpstr>BAYLIS TURBIDIMETER</vt:lpstr>
      <vt:lpstr>BAYLIS TURBIDIMETER</vt:lpstr>
      <vt:lpstr>HELLIGE TURBIDIMETER    </vt:lpstr>
      <vt:lpstr>HELLIGE TURBIDIMETER</vt:lpstr>
      <vt:lpstr>S2-SLO 1- Chemical characteristics</vt:lpstr>
      <vt:lpstr>CHEMICAL CHARACTERISTICS</vt:lpstr>
      <vt:lpstr>CHEMICAL CHARACTERISTICS</vt:lpstr>
      <vt:lpstr>CHEMICAL CHARACTERISTICS</vt:lpstr>
      <vt:lpstr>CHEMICAL CHARACTERISTICS</vt:lpstr>
      <vt:lpstr>CHEMICAL CHARACTERISTICS</vt:lpstr>
      <vt:lpstr>CHEMICAL CHARACTERISTICS</vt:lpstr>
      <vt:lpstr>CHEMICAL CHARACTERISTICS</vt:lpstr>
      <vt:lpstr>CHEMICAL CHARACTERISTICS</vt:lpstr>
      <vt:lpstr>CHEMICAL CHARACTERISTICS</vt:lpstr>
      <vt:lpstr>CHEMICAL CHARACTERISTICS</vt:lpstr>
      <vt:lpstr>BIOLOGICAL CHARACTERISTICS</vt:lpstr>
      <vt:lpstr>BIOLOGICAL CHARACTERISTICS</vt:lpstr>
      <vt:lpstr>BIOLOGICAL CHARACTERISTICS AND ITS SIGNIFICANCE</vt:lpstr>
      <vt:lpstr>PowerPoint Presentation</vt:lpstr>
      <vt:lpstr>ANALYSIS OF WATER POLLUTION AND THEIR TESTING PROCEDURES</vt:lpstr>
      <vt:lpstr>ANALYSIS OF WATER POLLUTION AND THEIR TESTING PROCEDURES</vt:lpstr>
      <vt:lpstr>ANALYSIS OF WATER POLLUTION AND THEIR TESTING PROCEDURES</vt:lpstr>
      <vt:lpstr>ANALYSIS OF WATER POLLUTION AND THEIR TESTING PROCEDURES</vt:lpstr>
      <vt:lpstr>ANALYSIS OF WATER POLLUTION AND THEIR TESTING PROCEDURES</vt:lpstr>
      <vt:lpstr>ANALYSIS OF WATER – DISSOLVED OXYGEN</vt:lpstr>
      <vt:lpstr>ANALYSIS OF WATER – Conductivity </vt:lpstr>
      <vt:lpstr>PowerPoint Presentation</vt:lpstr>
      <vt:lpstr>PowerPoint Presentation</vt:lpstr>
      <vt:lpstr>PowerPoint Presentation</vt:lpstr>
      <vt:lpstr>PowerPoint Presentation</vt:lpstr>
      <vt:lpstr>PowerPoint Presentation</vt:lpstr>
      <vt:lpstr>PowerPoint Presentation</vt:lpstr>
      <vt:lpstr>BIS – WATER QUALITY STANDARDS</vt:lpstr>
      <vt:lpstr>BIS – WATER QUALITY STANDARDS</vt:lpstr>
      <vt:lpstr>PowerPoint Presentation</vt:lpstr>
      <vt:lpstr>PowerPoint Presentation</vt:lpstr>
      <vt:lpstr>PowerPoint Presentation</vt:lpstr>
      <vt:lpstr>PowerPoint Presentation</vt:lpstr>
      <vt:lpstr>PowerPoint Presentation</vt:lpstr>
      <vt:lpstr>Refer: Effluent Standards.pdf</vt:lpstr>
      <vt:lpstr>PowerPoint Presentation</vt:lpstr>
      <vt:lpstr>PowerPoint Presentation</vt:lpstr>
      <vt:lpstr>PowerPoint Presentation</vt:lpstr>
      <vt:lpstr>PowerPoint Presentation</vt:lpstr>
      <vt:lpstr>PowerPoint Presentation</vt:lpstr>
      <vt:lpstr>Refer: Effluent Standards.pdf</vt:lpstr>
      <vt:lpstr>PowerPoint Presentation</vt:lpstr>
      <vt:lpstr>WATER BORNE DISEASES</vt:lpstr>
      <vt:lpstr>WATER BORNE DISEASES</vt:lpstr>
      <vt:lpstr>WATER BORNE DISEASES</vt:lpstr>
      <vt:lpstr>IMPACT OF WATER RELATED ISSUES ON ANIMALS</vt:lpstr>
      <vt:lpstr>IMPACT OF WATER RELATED ISSUES ON ANIMALS</vt:lpstr>
      <vt:lpstr>PowerPoint Presentation</vt:lpstr>
      <vt:lpstr>PowerPoint Presentation</vt:lpstr>
      <vt:lpstr>GROUND WATER POLLUTION</vt:lpstr>
      <vt:lpstr>PowerPoint Presentation</vt:lpstr>
      <vt:lpstr>IMPACT ON EFFLUENT IN GROUND WATER QUALITY</vt:lpstr>
      <vt:lpstr>IMPACT ON EFFLUENT IN GROUND WATER QUALITY</vt:lpstr>
      <vt:lpstr>EFFECTS OF GROUND WATER POLLUTION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INDUSTRIAL PARTICIPATION WITH REGULATORY BOARDS.</vt:lpstr>
      <vt:lpstr>INDUSTRIAL PARTICIPATION WITH REGULATORY BOARDS.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moneswar</cp:lastModifiedBy>
  <cp:revision>598</cp:revision>
  <dcterms:created xsi:type="dcterms:W3CDTF">2019-01-07T03:41:29Z</dcterms:created>
  <dcterms:modified xsi:type="dcterms:W3CDTF">2022-03-08T05:41:58Z</dcterms:modified>
</cp:coreProperties>
</file>